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6" r:id="rId3"/>
  </p:sldMasterIdLst>
  <p:sldIdLst>
    <p:sldId id="419" r:id="rId4"/>
    <p:sldId id="410" r:id="rId5"/>
    <p:sldId id="561" r:id="rId6"/>
    <p:sldId id="311" r:id="rId7"/>
    <p:sldId id="560" r:id="rId8"/>
    <p:sldId id="562" r:id="rId9"/>
    <p:sldId id="639" r:id="rId10"/>
    <p:sldId id="637" r:id="rId11"/>
    <p:sldId id="257" r:id="rId12"/>
    <p:sldId id="638" r:id="rId13"/>
    <p:sldId id="614" r:id="rId14"/>
    <p:sldId id="615" r:id="rId15"/>
    <p:sldId id="628" r:id="rId16"/>
    <p:sldId id="617" r:id="rId17"/>
    <p:sldId id="616" r:id="rId18"/>
    <p:sldId id="618" r:id="rId19"/>
    <p:sldId id="619" r:id="rId20"/>
    <p:sldId id="620" r:id="rId21"/>
    <p:sldId id="621" r:id="rId22"/>
    <p:sldId id="622" r:id="rId23"/>
    <p:sldId id="629" r:id="rId24"/>
    <p:sldId id="597" r:id="rId25"/>
    <p:sldId id="623" r:id="rId26"/>
    <p:sldId id="624" r:id="rId27"/>
    <p:sldId id="625" r:id="rId28"/>
    <p:sldId id="626" r:id="rId29"/>
    <p:sldId id="627" r:id="rId30"/>
    <p:sldId id="630" r:id="rId31"/>
    <p:sldId id="631" r:id="rId32"/>
    <p:sldId id="632" r:id="rId33"/>
    <p:sldId id="634" r:id="rId34"/>
    <p:sldId id="635" r:id="rId35"/>
    <p:sldId id="636" r:id="rId36"/>
    <p:sldId id="408" r:id="rId37"/>
    <p:sldId id="465" r:id="rId38"/>
    <p:sldId id="469" r:id="rId39"/>
    <p:sldId id="527" r:id="rId40"/>
    <p:sldId id="461" r:id="rId41"/>
    <p:sldId id="407" r:id="rId42"/>
    <p:sldId id="462" r:id="rId43"/>
    <p:sldId id="411" r:id="rId44"/>
    <p:sldId id="471" r:id="rId45"/>
    <p:sldId id="472" r:id="rId46"/>
    <p:sldId id="473" r:id="rId47"/>
    <p:sldId id="474" r:id="rId48"/>
    <p:sldId id="475" r:id="rId49"/>
    <p:sldId id="476" r:id="rId50"/>
    <p:sldId id="477" r:id="rId51"/>
    <p:sldId id="478" r:id="rId52"/>
    <p:sldId id="479" r:id="rId53"/>
    <p:sldId id="480" r:id="rId54"/>
    <p:sldId id="481" r:id="rId55"/>
    <p:sldId id="482" r:id="rId56"/>
    <p:sldId id="483" r:id="rId57"/>
    <p:sldId id="484" r:id="rId58"/>
    <p:sldId id="518" r:id="rId59"/>
    <p:sldId id="519" r:id="rId60"/>
    <p:sldId id="521" r:id="rId61"/>
    <p:sldId id="520" r:id="rId62"/>
    <p:sldId id="522" r:id="rId63"/>
    <p:sldId id="524" r:id="rId64"/>
    <p:sldId id="525" r:id="rId65"/>
    <p:sldId id="526" r:id="rId66"/>
    <p:sldId id="555" r:id="rId67"/>
    <p:sldId id="556" r:id="rId68"/>
    <p:sldId id="406" r:id="rId69"/>
  </p:sldIdLst>
  <p:sldSz cx="12192000" cy="6858000"/>
  <p:notesSz cx="7315200" cy="96012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dalgo, Erica" initials="HE"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8BD5"/>
    <a:srgbClr val="982881"/>
    <a:srgbClr val="AD198D"/>
    <a:srgbClr val="575756"/>
    <a:srgbClr val="26478D"/>
    <a:srgbClr val="0558A8"/>
    <a:srgbClr val="FFFFFF"/>
    <a:srgbClr val="B5B6B8"/>
    <a:srgbClr val="B8B9BB"/>
    <a:srgbClr val="C0C0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03" autoAdjust="0"/>
    <p:restoredTop sz="94660"/>
  </p:normalViewPr>
  <p:slideViewPr>
    <p:cSldViewPr snapToGrid="0">
      <p:cViewPr varScale="1">
        <p:scale>
          <a:sx n="111" d="100"/>
          <a:sy n="111" d="100"/>
        </p:scale>
        <p:origin x="59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slide" Target="../slides/slide44.xml"/><Relationship Id="rId1" Type="http://schemas.openxmlformats.org/officeDocument/2006/relationships/slide" Target="../slides/slide46.xml"/><Relationship Id="rId4"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5#1">
  <dgm:title val=""/>
  <dgm:desc val=""/>
  <dgm:catLst>
    <dgm:cat type="accent3" pri="11500"/>
  </dgm:catLst>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2BAED32-A9A1-43FC-8915-61966F8A6835}" type="doc">
      <dgm:prSet loTypeId="urn:microsoft.com/office/officeart/2005/8/layout/cycle2" loCatId="cycle" qsTypeId="urn:microsoft.com/office/officeart/2005/8/quickstyle/simple1" qsCatId="simple" csTypeId="urn:microsoft.com/office/officeart/2005/8/colors/accent5_3" csCatId="accent5" phldr="1"/>
      <dgm:spPr/>
      <dgm:t>
        <a:bodyPr/>
        <a:lstStyle/>
        <a:p>
          <a:endParaRPr lang="es-ES"/>
        </a:p>
      </dgm:t>
    </dgm:pt>
    <dgm:pt modelId="{696590DD-9CA8-469F-B8A2-1F2632172CE6}">
      <dgm:prSet phldrT="[Texto]" custT="1"/>
      <dgm:spPr>
        <a:solidFill>
          <a:srgbClr val="982881"/>
        </a:solidFill>
      </dgm:spPr>
      <dgm:t>
        <a:bodyPr/>
        <a:lstStyle/>
        <a:p>
          <a:r>
            <a:rPr lang="es-ES" sz="900" b="0" cap="none" spc="0" dirty="0" err="1">
              <a:ln w="0"/>
              <a:effectLst>
                <a:outerShdw blurRad="38100" dist="19050" dir="2700000" algn="tl" rotWithShape="0">
                  <a:schemeClr val="dk1">
                    <a:alpha val="40000"/>
                  </a:schemeClr>
                </a:outerShdw>
              </a:effectLst>
            </a:rPr>
            <a:t>Iteration</a:t>
          </a:r>
          <a:r>
            <a:rPr lang="es-ES" sz="900" b="0" cap="none" spc="0" dirty="0">
              <a:ln w="0"/>
              <a:effectLst>
                <a:outerShdw blurRad="38100" dist="19050" dir="2700000" algn="tl" rotWithShape="0">
                  <a:schemeClr val="dk1">
                    <a:alpha val="40000"/>
                  </a:schemeClr>
                </a:outerShdw>
              </a:effectLst>
            </a:rPr>
            <a:t> </a:t>
          </a:r>
          <a:r>
            <a:rPr lang="es-ES" sz="1000" b="1" cap="none" spc="0" dirty="0" err="1">
              <a:ln w="0"/>
              <a:effectLst>
                <a:outerShdw blurRad="38100" dist="19050" dir="2700000" algn="tl" rotWithShape="0">
                  <a:schemeClr val="dk1">
                    <a:alpha val="40000"/>
                  </a:schemeClr>
                </a:outerShdw>
              </a:effectLst>
            </a:rPr>
            <a:t>Planning</a:t>
          </a:r>
          <a:endParaRPr lang="es-ES" sz="10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E5E1B374-0853-4F4E-9D9D-5E5F699C8AB2}" type="parTrans" cxnId="{B2CB5891-FB4C-4F40-8EB7-C77C3C8D31E7}">
      <dgm:prSet/>
      <dgm:spPr/>
      <dgm:t>
        <a:bodyPr/>
        <a:lstStyle/>
        <a:p>
          <a:endParaRPr lang="es-ES"/>
        </a:p>
      </dgm:t>
    </dgm:pt>
    <dgm:pt modelId="{E6AF780B-E7E4-4208-AFD0-6DC80F5B6FD3}" type="sibTrans" cxnId="{B2CB5891-FB4C-4F40-8EB7-C77C3C8D31E7}">
      <dgm:prSet/>
      <dgm:spPr/>
      <dgm:t>
        <a:bodyPr/>
        <a:lstStyle/>
        <a:p>
          <a:endParaRPr lang="es-ES"/>
        </a:p>
      </dgm:t>
    </dgm:pt>
    <dgm:pt modelId="{C317B0F5-D658-410D-B71E-35580FE13C8B}">
      <dgm:prSet phldrT="[Texto]" custT="1"/>
      <dgm:spPr>
        <a:solidFill>
          <a:srgbClr val="982881"/>
        </a:solidFill>
      </dgm:spPr>
      <dgm:t>
        <a:bodyPr/>
        <a:lstStyle/>
        <a:p>
          <a:r>
            <a:rPr lang="es-ES" sz="800" b="0" cap="none" spc="0" dirty="0" err="1">
              <a:ln w="0"/>
              <a:effectLst>
                <a:outerShdw blurRad="38100" dist="19050" dir="2700000" algn="tl" rotWithShape="0">
                  <a:schemeClr val="dk1">
                    <a:alpha val="40000"/>
                  </a:schemeClr>
                </a:outerShdw>
              </a:effectLst>
            </a:rPr>
            <a:t>Iteration</a:t>
          </a:r>
          <a:r>
            <a:rPr lang="es-ES" sz="900" b="0" cap="none" spc="0" dirty="0">
              <a:ln w="0"/>
              <a:effectLst>
                <a:outerShdw blurRad="38100" dist="19050" dir="2700000" algn="tl" rotWithShape="0">
                  <a:schemeClr val="dk1">
                    <a:alpha val="40000"/>
                  </a:schemeClr>
                </a:outerShdw>
              </a:effectLst>
            </a:rPr>
            <a:t> </a:t>
          </a:r>
          <a:r>
            <a:rPr lang="es-ES" sz="900" b="1" cap="none" spc="0" dirty="0" err="1">
              <a:ln w="0"/>
              <a:effectLst>
                <a:outerShdw blurRad="38100" dist="19050" dir="2700000" algn="tl" rotWithShape="0">
                  <a:schemeClr val="dk1">
                    <a:alpha val="40000"/>
                  </a:schemeClr>
                </a:outerShdw>
              </a:effectLst>
            </a:rPr>
            <a:t>Execution</a:t>
          </a:r>
          <a:endParaRPr lang="es-ES" sz="9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C8D1AE86-E516-4858-BFDD-16D1B07038E1}" type="parTrans" cxnId="{CCDDE799-AE3B-4A21-877F-7CF6C5DC7E7D}">
      <dgm:prSet/>
      <dgm:spPr/>
      <dgm:t>
        <a:bodyPr/>
        <a:lstStyle/>
        <a:p>
          <a:endParaRPr lang="es-ES"/>
        </a:p>
      </dgm:t>
    </dgm:pt>
    <dgm:pt modelId="{30B3753A-C410-4CD9-BBC4-BD255A6B50AD}" type="sibTrans" cxnId="{CCDDE799-AE3B-4A21-877F-7CF6C5DC7E7D}">
      <dgm:prSet/>
      <dgm:spPr/>
      <dgm:t>
        <a:bodyPr/>
        <a:lstStyle/>
        <a:p>
          <a:endParaRPr lang="es-ES" dirty="0"/>
        </a:p>
      </dgm:t>
    </dgm:pt>
    <dgm:pt modelId="{84925C4D-A814-4791-93A3-E29767F995E3}">
      <dgm:prSet phldrT="[Texto]" custT="1"/>
      <dgm:spPr>
        <a:solidFill>
          <a:srgbClr val="982881"/>
        </a:solidFill>
      </dgm:spPr>
      <dgm:t>
        <a:bodyPr lIns="0" tIns="0" rIns="0" bIns="0"/>
        <a:lstStyle/>
        <a:p>
          <a:r>
            <a:rPr lang="es-ES" sz="800" b="0" cap="none" spc="0" dirty="0" err="1">
              <a:ln w="0"/>
              <a:effectLst>
                <a:outerShdw blurRad="38100" dist="19050" dir="2700000" algn="tl" rotWithShape="0">
                  <a:schemeClr val="dk1">
                    <a:alpha val="40000"/>
                  </a:schemeClr>
                </a:outerShdw>
              </a:effectLst>
            </a:rPr>
            <a:t>Iteration</a:t>
          </a:r>
          <a:r>
            <a:rPr lang="es-ES" sz="800" b="0" cap="none" spc="0" dirty="0">
              <a:ln w="0"/>
              <a:effectLst>
                <a:outerShdw blurRad="38100" dist="19050" dir="2700000" algn="tl" rotWithShape="0">
                  <a:schemeClr val="dk1">
                    <a:alpha val="40000"/>
                  </a:schemeClr>
                </a:outerShdw>
              </a:effectLst>
            </a:rPr>
            <a:t> </a:t>
          </a:r>
          <a:r>
            <a:rPr lang="es-ES" sz="800" b="1" cap="none" spc="0" dirty="0" err="1">
              <a:ln w="0"/>
              <a:effectLst>
                <a:outerShdw blurRad="38100" dist="19050" dir="2700000" algn="tl" rotWithShape="0">
                  <a:schemeClr val="dk1">
                    <a:alpha val="40000"/>
                  </a:schemeClr>
                </a:outerShdw>
              </a:effectLst>
            </a:rPr>
            <a:t>Retrospective</a:t>
          </a:r>
          <a:endParaRPr lang="es-ES" sz="8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E13E45DD-EEAB-422A-BDD0-6A045EDF3E8B}" type="parTrans" cxnId="{5F6F86FC-044C-45F6-9026-5D788CBC217C}">
      <dgm:prSet/>
      <dgm:spPr/>
      <dgm:t>
        <a:bodyPr/>
        <a:lstStyle/>
        <a:p>
          <a:endParaRPr lang="es-ES"/>
        </a:p>
      </dgm:t>
    </dgm:pt>
    <dgm:pt modelId="{AA8729A3-D034-4106-BADB-7A99702DA059}" type="sibTrans" cxnId="{5F6F86FC-044C-45F6-9026-5D788CBC217C}">
      <dgm:prSet/>
      <dgm:spPr/>
      <dgm:t>
        <a:bodyPr/>
        <a:lstStyle/>
        <a:p>
          <a:endParaRPr lang="es-ES"/>
        </a:p>
      </dgm:t>
    </dgm:pt>
    <dgm:pt modelId="{30801FF7-7D70-404A-B4A7-0D1421348349}">
      <dgm:prSet phldrT="[Texto]" custT="1"/>
      <dgm:spPr>
        <a:solidFill>
          <a:srgbClr val="982881"/>
        </a:solidFill>
      </dgm:spPr>
      <dgm:t>
        <a:bodyPr/>
        <a:lstStyle/>
        <a:p>
          <a:r>
            <a:rPr lang="es-ES" sz="900" b="0" cap="none" spc="0" dirty="0" err="1">
              <a:ln w="0"/>
              <a:effectLst>
                <a:outerShdw blurRad="38100" dist="19050" dir="2700000" algn="tl" rotWithShape="0">
                  <a:schemeClr val="dk1">
                    <a:alpha val="40000"/>
                  </a:schemeClr>
                </a:outerShdw>
              </a:effectLst>
            </a:rPr>
            <a:t>Iteration</a:t>
          </a:r>
          <a:r>
            <a:rPr lang="es-ES" sz="1000" b="0" cap="none" spc="0" dirty="0">
              <a:ln w="0"/>
              <a:effectLst>
                <a:outerShdw blurRad="38100" dist="19050" dir="2700000" algn="tl" rotWithShape="0">
                  <a:schemeClr val="dk1">
                    <a:alpha val="40000"/>
                  </a:schemeClr>
                </a:outerShdw>
              </a:effectLst>
            </a:rPr>
            <a:t> </a:t>
          </a:r>
          <a:r>
            <a:rPr lang="es-ES" sz="1050" b="1" cap="none" spc="0" dirty="0" err="1">
              <a:ln w="0"/>
              <a:effectLst>
                <a:outerShdw blurRad="38100" dist="19050" dir="2700000" algn="tl" rotWithShape="0">
                  <a:schemeClr val="dk1">
                    <a:alpha val="40000"/>
                  </a:schemeClr>
                </a:outerShdw>
              </a:effectLst>
            </a:rPr>
            <a:t>Review</a:t>
          </a:r>
          <a:endParaRPr lang="es-ES" sz="1000" b="1" cap="none" spc="0" dirty="0">
            <a:ln w="0"/>
            <a:effectLst>
              <a:outerShdw blurRad="38100" dist="19050" dir="2700000" algn="tl" rotWithShape="0">
                <a:schemeClr val="dk1">
                  <a:alpha val="40000"/>
                </a:schemeClr>
              </a:outerShdw>
            </a:effectLst>
          </a:endParaRPr>
        </a:p>
      </dgm:t>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BA35CC75-A526-442C-82F0-02FE6C17097B}" type="parTrans" cxnId="{463A1515-6782-4051-8C6A-93611C09126C}">
      <dgm:prSet/>
      <dgm:spPr/>
      <dgm:t>
        <a:bodyPr/>
        <a:lstStyle/>
        <a:p>
          <a:endParaRPr lang="es-ES"/>
        </a:p>
      </dgm:t>
    </dgm:pt>
    <dgm:pt modelId="{06E10AA7-6493-4F5A-B8DE-E72A18CBD498}" type="sibTrans" cxnId="{463A1515-6782-4051-8C6A-93611C09126C}">
      <dgm:prSet custT="1"/>
      <dgm:spPr/>
      <dgm:t>
        <a:bodyPr/>
        <a:lstStyle/>
        <a:p>
          <a:endParaRPr lang="es-ES" sz="800"/>
        </a:p>
      </dgm:t>
    </dgm:pt>
    <dgm:pt modelId="{57792EAF-093A-4BCA-8B8E-C873AEDD048F}" type="pres">
      <dgm:prSet presAssocID="{A2BAED32-A9A1-43FC-8915-61966F8A6835}" presName="cycle" presStyleCnt="0">
        <dgm:presLayoutVars>
          <dgm:dir/>
          <dgm:resizeHandles val="exact"/>
        </dgm:presLayoutVars>
      </dgm:prSet>
      <dgm:spPr/>
      <dgm:t>
        <a:bodyPr/>
        <a:lstStyle/>
        <a:p>
          <a:endParaRPr lang="es-ES"/>
        </a:p>
      </dgm:t>
    </dgm:pt>
    <dgm:pt modelId="{2B24A445-3653-4F2F-A344-2B4DBCC333AE}" type="pres">
      <dgm:prSet presAssocID="{696590DD-9CA8-469F-B8A2-1F2632172CE6}" presName="node" presStyleLbl="node1" presStyleIdx="0" presStyleCnt="4">
        <dgm:presLayoutVars>
          <dgm:bulletEnabled val="1"/>
        </dgm:presLayoutVars>
      </dgm:prSet>
      <dgm:spPr/>
      <dgm:t>
        <a:bodyPr/>
        <a:lstStyle/>
        <a:p>
          <a:endParaRPr lang="es-ES"/>
        </a:p>
      </dgm:t>
    </dgm:pt>
    <dgm:pt modelId="{1D9BA23E-B305-4D35-AC8B-0683D4A3E231}" type="pres">
      <dgm:prSet presAssocID="{E6AF780B-E7E4-4208-AFD0-6DC80F5B6FD3}" presName="sibTrans" presStyleLbl="sibTrans2D1" presStyleIdx="0" presStyleCnt="4"/>
      <dgm:spPr/>
      <dgm:t>
        <a:bodyPr/>
        <a:lstStyle/>
        <a:p>
          <a:endParaRPr lang="es-ES"/>
        </a:p>
      </dgm:t>
    </dgm:pt>
    <dgm:pt modelId="{0FABADDF-DF1D-4B7F-9707-EDDA93092A16}" type="pres">
      <dgm:prSet presAssocID="{E6AF780B-E7E4-4208-AFD0-6DC80F5B6FD3}" presName="connectorText" presStyleLbl="sibTrans2D1" presStyleIdx="0" presStyleCnt="4"/>
      <dgm:spPr/>
      <dgm:t>
        <a:bodyPr/>
        <a:lstStyle/>
        <a:p>
          <a:endParaRPr lang="es-ES"/>
        </a:p>
      </dgm:t>
    </dgm:pt>
    <dgm:pt modelId="{0C1B024E-3DE8-40A7-AB64-35FA37B8485C}" type="pres">
      <dgm:prSet presAssocID="{C317B0F5-D658-410D-B71E-35580FE13C8B}" presName="node" presStyleLbl="node1" presStyleIdx="1" presStyleCnt="4">
        <dgm:presLayoutVars>
          <dgm:bulletEnabled val="1"/>
        </dgm:presLayoutVars>
      </dgm:prSet>
      <dgm:spPr/>
      <dgm:t>
        <a:bodyPr/>
        <a:lstStyle/>
        <a:p>
          <a:endParaRPr lang="es-ES"/>
        </a:p>
      </dgm:t>
    </dgm:pt>
    <dgm:pt modelId="{CB405CFA-84A5-4CB7-9BE1-92FF801C92C9}" type="pres">
      <dgm:prSet presAssocID="{30B3753A-C410-4CD9-BBC4-BD255A6B50AD}" presName="sibTrans" presStyleLbl="sibTrans2D1" presStyleIdx="1" presStyleCnt="4"/>
      <dgm:spPr/>
      <dgm:t>
        <a:bodyPr/>
        <a:lstStyle/>
        <a:p>
          <a:endParaRPr lang="es-ES"/>
        </a:p>
      </dgm:t>
    </dgm:pt>
    <dgm:pt modelId="{902F2BB2-6C6A-4619-9246-169F5246FA5E}" type="pres">
      <dgm:prSet presAssocID="{30B3753A-C410-4CD9-BBC4-BD255A6B50AD}" presName="connectorText" presStyleLbl="sibTrans2D1" presStyleIdx="1" presStyleCnt="4"/>
      <dgm:spPr/>
      <dgm:t>
        <a:bodyPr/>
        <a:lstStyle/>
        <a:p>
          <a:endParaRPr lang="es-ES"/>
        </a:p>
      </dgm:t>
    </dgm:pt>
    <dgm:pt modelId="{473C2180-8DE4-467A-8538-0BA29DA72E90}" type="pres">
      <dgm:prSet presAssocID="{30801FF7-7D70-404A-B4A7-0D1421348349}" presName="node" presStyleLbl="node1" presStyleIdx="2" presStyleCnt="4">
        <dgm:presLayoutVars>
          <dgm:bulletEnabled val="1"/>
        </dgm:presLayoutVars>
      </dgm:prSet>
      <dgm:spPr/>
      <dgm:t>
        <a:bodyPr/>
        <a:lstStyle/>
        <a:p>
          <a:endParaRPr lang="es-ES"/>
        </a:p>
      </dgm:t>
    </dgm:pt>
    <dgm:pt modelId="{7BAD1B2E-AA79-486D-BC5E-DD830CB1C544}" type="pres">
      <dgm:prSet presAssocID="{06E10AA7-6493-4F5A-B8DE-E72A18CBD498}" presName="sibTrans" presStyleLbl="sibTrans2D1" presStyleIdx="2" presStyleCnt="4"/>
      <dgm:spPr/>
      <dgm:t>
        <a:bodyPr/>
        <a:lstStyle/>
        <a:p>
          <a:endParaRPr lang="es-ES"/>
        </a:p>
      </dgm:t>
    </dgm:pt>
    <dgm:pt modelId="{68FB392B-FE87-433D-AABC-D1DF160E929E}" type="pres">
      <dgm:prSet presAssocID="{06E10AA7-6493-4F5A-B8DE-E72A18CBD498}" presName="connectorText" presStyleLbl="sibTrans2D1" presStyleIdx="2" presStyleCnt="4"/>
      <dgm:spPr/>
      <dgm:t>
        <a:bodyPr/>
        <a:lstStyle/>
        <a:p>
          <a:endParaRPr lang="es-ES"/>
        </a:p>
      </dgm:t>
    </dgm:pt>
    <dgm:pt modelId="{464D78E9-0FCE-4B83-93F9-7AF9C4F439A8}" type="pres">
      <dgm:prSet presAssocID="{84925C4D-A814-4791-93A3-E29767F995E3}" presName="node" presStyleLbl="node1" presStyleIdx="3" presStyleCnt="4" custScaleX="118449" custScaleY="118449">
        <dgm:presLayoutVars>
          <dgm:bulletEnabled val="1"/>
        </dgm:presLayoutVars>
      </dgm:prSet>
      <dgm:spPr/>
      <dgm:t>
        <a:bodyPr/>
        <a:lstStyle/>
        <a:p>
          <a:endParaRPr lang="es-ES"/>
        </a:p>
      </dgm:t>
    </dgm:pt>
    <dgm:pt modelId="{AF490767-C027-46AD-A4DF-5EA71FD71EFA}" type="pres">
      <dgm:prSet presAssocID="{AA8729A3-D034-4106-BADB-7A99702DA059}" presName="sibTrans" presStyleLbl="sibTrans2D1" presStyleIdx="3" presStyleCnt="4"/>
      <dgm:spPr/>
      <dgm:t>
        <a:bodyPr/>
        <a:lstStyle/>
        <a:p>
          <a:endParaRPr lang="es-ES"/>
        </a:p>
      </dgm:t>
    </dgm:pt>
    <dgm:pt modelId="{BBFE1058-3743-44EA-9CCD-8C198B9628B1}" type="pres">
      <dgm:prSet presAssocID="{AA8729A3-D034-4106-BADB-7A99702DA059}" presName="connectorText" presStyleLbl="sibTrans2D1" presStyleIdx="3" presStyleCnt="4"/>
      <dgm:spPr/>
      <dgm:t>
        <a:bodyPr/>
        <a:lstStyle/>
        <a:p>
          <a:endParaRPr lang="es-ES"/>
        </a:p>
      </dgm:t>
    </dgm:pt>
  </dgm:ptLst>
  <dgm:cxnLst>
    <dgm:cxn modelId="{7FA336D1-D900-4024-AC01-42C8982CE281}" type="presOf" srcId="{06E10AA7-6493-4F5A-B8DE-E72A18CBD498}" destId="{68FB392B-FE87-433D-AABC-D1DF160E929E}" srcOrd="1" destOrd="0" presId="urn:microsoft.com/office/officeart/2005/8/layout/cycle2"/>
    <dgm:cxn modelId="{B814C9B9-FDFE-4797-BA39-29026AC7D29F}" type="presOf" srcId="{06E10AA7-6493-4F5A-B8DE-E72A18CBD498}" destId="{7BAD1B2E-AA79-486D-BC5E-DD830CB1C544}" srcOrd="0" destOrd="0" presId="urn:microsoft.com/office/officeart/2005/8/layout/cycle2"/>
    <dgm:cxn modelId="{2F04952C-D0E6-47DD-A354-CDEEEBA0DEF8}" type="presOf" srcId="{30801FF7-7D70-404A-B4A7-0D1421348349}" destId="{473C2180-8DE4-467A-8538-0BA29DA72E90}" srcOrd="0" destOrd="0" presId="urn:microsoft.com/office/officeart/2005/8/layout/cycle2"/>
    <dgm:cxn modelId="{C8BD9D69-EF10-4F0F-96C8-607AC4A7AFEB}" type="presOf" srcId="{E6AF780B-E7E4-4208-AFD0-6DC80F5B6FD3}" destId="{0FABADDF-DF1D-4B7F-9707-EDDA93092A16}" srcOrd="1" destOrd="0" presId="urn:microsoft.com/office/officeart/2005/8/layout/cycle2"/>
    <dgm:cxn modelId="{1D14CAA0-B2B0-438E-A8A2-EAA023ADD167}" type="presOf" srcId="{E6AF780B-E7E4-4208-AFD0-6DC80F5B6FD3}" destId="{1D9BA23E-B305-4D35-AC8B-0683D4A3E231}" srcOrd="0" destOrd="0" presId="urn:microsoft.com/office/officeart/2005/8/layout/cycle2"/>
    <dgm:cxn modelId="{CCDDE799-AE3B-4A21-877F-7CF6C5DC7E7D}" srcId="{A2BAED32-A9A1-43FC-8915-61966F8A6835}" destId="{C317B0F5-D658-410D-B71E-35580FE13C8B}" srcOrd="1" destOrd="0" parTransId="{C8D1AE86-E516-4858-BFDD-16D1B07038E1}" sibTransId="{30B3753A-C410-4CD9-BBC4-BD255A6B50AD}"/>
    <dgm:cxn modelId="{2DE39279-BE41-4823-A541-62FFD04404B5}" type="presOf" srcId="{84925C4D-A814-4791-93A3-E29767F995E3}" destId="{464D78E9-0FCE-4B83-93F9-7AF9C4F439A8}" srcOrd="0" destOrd="0" presId="urn:microsoft.com/office/officeart/2005/8/layout/cycle2"/>
    <dgm:cxn modelId="{03964EC8-649F-48CB-867D-DE579730C682}" type="presOf" srcId="{C317B0F5-D658-410D-B71E-35580FE13C8B}" destId="{0C1B024E-3DE8-40A7-AB64-35FA37B8485C}" srcOrd="0" destOrd="0" presId="urn:microsoft.com/office/officeart/2005/8/layout/cycle2"/>
    <dgm:cxn modelId="{294E3A70-2410-4D71-AFC0-C8337330D36C}" type="presOf" srcId="{AA8729A3-D034-4106-BADB-7A99702DA059}" destId="{AF490767-C027-46AD-A4DF-5EA71FD71EFA}" srcOrd="0" destOrd="0" presId="urn:microsoft.com/office/officeart/2005/8/layout/cycle2"/>
    <dgm:cxn modelId="{61151B76-DB44-46FF-9DC0-62C3B0484EB7}" type="presOf" srcId="{30B3753A-C410-4CD9-BBC4-BD255A6B50AD}" destId="{CB405CFA-84A5-4CB7-9BE1-92FF801C92C9}" srcOrd="0" destOrd="0" presId="urn:microsoft.com/office/officeart/2005/8/layout/cycle2"/>
    <dgm:cxn modelId="{516B1C9A-E4FF-4B91-8F6E-311923595579}" type="presOf" srcId="{30B3753A-C410-4CD9-BBC4-BD255A6B50AD}" destId="{902F2BB2-6C6A-4619-9246-169F5246FA5E}" srcOrd="1" destOrd="0" presId="urn:microsoft.com/office/officeart/2005/8/layout/cycle2"/>
    <dgm:cxn modelId="{82B078DA-974C-422A-9F7C-CEA5C030836A}" type="presOf" srcId="{AA8729A3-D034-4106-BADB-7A99702DA059}" destId="{BBFE1058-3743-44EA-9CCD-8C198B9628B1}" srcOrd="1" destOrd="0" presId="urn:microsoft.com/office/officeart/2005/8/layout/cycle2"/>
    <dgm:cxn modelId="{463A1515-6782-4051-8C6A-93611C09126C}" srcId="{A2BAED32-A9A1-43FC-8915-61966F8A6835}" destId="{30801FF7-7D70-404A-B4A7-0D1421348349}" srcOrd="2" destOrd="0" parTransId="{BA35CC75-A526-442C-82F0-02FE6C17097B}" sibTransId="{06E10AA7-6493-4F5A-B8DE-E72A18CBD498}"/>
    <dgm:cxn modelId="{B2CB5891-FB4C-4F40-8EB7-C77C3C8D31E7}" srcId="{A2BAED32-A9A1-43FC-8915-61966F8A6835}" destId="{696590DD-9CA8-469F-B8A2-1F2632172CE6}" srcOrd="0" destOrd="0" parTransId="{E5E1B374-0853-4F4E-9D9D-5E5F699C8AB2}" sibTransId="{E6AF780B-E7E4-4208-AFD0-6DC80F5B6FD3}"/>
    <dgm:cxn modelId="{E0D8A4F5-BA1A-4240-A4CE-44999F6D5EA0}" type="presOf" srcId="{A2BAED32-A9A1-43FC-8915-61966F8A6835}" destId="{57792EAF-093A-4BCA-8B8E-C873AEDD048F}" srcOrd="0" destOrd="0" presId="urn:microsoft.com/office/officeart/2005/8/layout/cycle2"/>
    <dgm:cxn modelId="{5F6F86FC-044C-45F6-9026-5D788CBC217C}" srcId="{A2BAED32-A9A1-43FC-8915-61966F8A6835}" destId="{84925C4D-A814-4791-93A3-E29767F995E3}" srcOrd="3" destOrd="0" parTransId="{E13E45DD-EEAB-422A-BDD0-6A045EDF3E8B}" sibTransId="{AA8729A3-D034-4106-BADB-7A99702DA059}"/>
    <dgm:cxn modelId="{0F9A0F84-ABF0-4D28-84FE-9B62D466E66D}" type="presOf" srcId="{696590DD-9CA8-469F-B8A2-1F2632172CE6}" destId="{2B24A445-3653-4F2F-A344-2B4DBCC333AE}" srcOrd="0" destOrd="0" presId="urn:microsoft.com/office/officeart/2005/8/layout/cycle2"/>
    <dgm:cxn modelId="{11A889AF-939B-44D9-AE25-BED545D4DF0B}" type="presParOf" srcId="{57792EAF-093A-4BCA-8B8E-C873AEDD048F}" destId="{2B24A445-3653-4F2F-A344-2B4DBCC333AE}" srcOrd="0" destOrd="0" presId="urn:microsoft.com/office/officeart/2005/8/layout/cycle2"/>
    <dgm:cxn modelId="{5DD7A73E-76AB-41BA-B88F-306A77873995}" type="presParOf" srcId="{57792EAF-093A-4BCA-8B8E-C873AEDD048F}" destId="{1D9BA23E-B305-4D35-AC8B-0683D4A3E231}" srcOrd="1" destOrd="0" presId="urn:microsoft.com/office/officeart/2005/8/layout/cycle2"/>
    <dgm:cxn modelId="{0F4B39BF-6CA4-4311-A345-F6E0F90BBF4D}" type="presParOf" srcId="{1D9BA23E-B305-4D35-AC8B-0683D4A3E231}" destId="{0FABADDF-DF1D-4B7F-9707-EDDA93092A16}" srcOrd="0" destOrd="0" presId="urn:microsoft.com/office/officeart/2005/8/layout/cycle2"/>
    <dgm:cxn modelId="{428B86E9-269F-4818-A178-C84CC8157EE6}" type="presParOf" srcId="{57792EAF-093A-4BCA-8B8E-C873AEDD048F}" destId="{0C1B024E-3DE8-40A7-AB64-35FA37B8485C}" srcOrd="2" destOrd="0" presId="urn:microsoft.com/office/officeart/2005/8/layout/cycle2"/>
    <dgm:cxn modelId="{685F8C98-C601-4FDD-A612-6327772E28EB}" type="presParOf" srcId="{57792EAF-093A-4BCA-8B8E-C873AEDD048F}" destId="{CB405CFA-84A5-4CB7-9BE1-92FF801C92C9}" srcOrd="3" destOrd="0" presId="urn:microsoft.com/office/officeart/2005/8/layout/cycle2"/>
    <dgm:cxn modelId="{F4524BBD-2928-4C57-ACD3-8F818ED8159C}" type="presParOf" srcId="{CB405CFA-84A5-4CB7-9BE1-92FF801C92C9}" destId="{902F2BB2-6C6A-4619-9246-169F5246FA5E}" srcOrd="0" destOrd="0" presId="urn:microsoft.com/office/officeart/2005/8/layout/cycle2"/>
    <dgm:cxn modelId="{5AFC6F03-572B-4C93-AB18-B5706614049A}" type="presParOf" srcId="{57792EAF-093A-4BCA-8B8E-C873AEDD048F}" destId="{473C2180-8DE4-467A-8538-0BA29DA72E90}" srcOrd="4" destOrd="0" presId="urn:microsoft.com/office/officeart/2005/8/layout/cycle2"/>
    <dgm:cxn modelId="{8588AD71-C1B4-4B57-9A01-A8517121C7B9}" type="presParOf" srcId="{57792EAF-093A-4BCA-8B8E-C873AEDD048F}" destId="{7BAD1B2E-AA79-486D-BC5E-DD830CB1C544}" srcOrd="5" destOrd="0" presId="urn:microsoft.com/office/officeart/2005/8/layout/cycle2"/>
    <dgm:cxn modelId="{A4CCE351-178A-49E7-A236-527B147B6FC7}" type="presParOf" srcId="{7BAD1B2E-AA79-486D-BC5E-DD830CB1C544}" destId="{68FB392B-FE87-433D-AABC-D1DF160E929E}" srcOrd="0" destOrd="0" presId="urn:microsoft.com/office/officeart/2005/8/layout/cycle2"/>
    <dgm:cxn modelId="{1BC561CF-EB56-4B5C-95A1-F1D7B1136B36}" type="presParOf" srcId="{57792EAF-093A-4BCA-8B8E-C873AEDD048F}" destId="{464D78E9-0FCE-4B83-93F9-7AF9C4F439A8}" srcOrd="6" destOrd="0" presId="urn:microsoft.com/office/officeart/2005/8/layout/cycle2"/>
    <dgm:cxn modelId="{0DC6D7E8-90BB-4F3A-A316-E5AF67668A77}" type="presParOf" srcId="{57792EAF-093A-4BCA-8B8E-C873AEDD048F}" destId="{AF490767-C027-46AD-A4DF-5EA71FD71EFA}" srcOrd="7" destOrd="0" presId="urn:microsoft.com/office/officeart/2005/8/layout/cycle2"/>
    <dgm:cxn modelId="{3BD16DD9-4018-4353-9B3A-C50EC111C51E}" type="presParOf" srcId="{AF490767-C027-46AD-A4DF-5EA71FD71EFA}" destId="{BBFE1058-3743-44EA-9CCD-8C198B9628B1}"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068C167-2C01-4B0B-81C4-726248B418D0}" type="doc">
      <dgm:prSet loTypeId="urn:microsoft.com/office/officeart/2005/8/layout/radial4#1" loCatId="relationship" qsTypeId="urn:microsoft.com/office/officeart/2005/8/quickstyle/simple1#1" qsCatId="simple" csTypeId="urn:microsoft.com/office/officeart/2005/8/colors/colorful4#1" csCatId="accent1" phldr="1"/>
      <dgm:spPr/>
      <dgm:t>
        <a:bodyPr/>
        <a:lstStyle/>
        <a:p>
          <a:endParaRPr lang="zh-CN" altLang="en-US"/>
        </a:p>
      </dgm:t>
    </dgm:pt>
    <dgm:pt modelId="{1D7F6E08-72A6-46CC-8870-C881D1493500}">
      <dgm:prSet phldrT="[Text]" phldr="0" custT="0"/>
      <dgm:spPr/>
      <dgm:t>
        <a:bodyPr vert="horz" wrap="square"/>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a:lnSpc>
              <a:spcPct val="100000"/>
            </a:lnSpc>
            <a:spcBef>
              <a:spcPct val="0"/>
            </a:spcBef>
            <a:spcAft>
              <a:spcPct val="35000"/>
            </a:spcAft>
          </a:pPr>
          <a:r>
            <a:rPr lang="es-ES" altLang="zh-CN" dirty="0">
              <a:solidFill>
                <a:schemeClr val="tx1"/>
              </a:solidFill>
            </a:rPr>
            <a:t>Iteración</a:t>
          </a:r>
        </a:p>
      </dgm:t>
    </dgm:pt>
    <dgm:pt modelId="{59A2FE02-4165-4339-BF9A-AEAE1424E52B}" type="parTrans" cxnId="{D79E79B6-F311-417C-9D68-7C4E2B5D8814}">
      <dgm:prSet/>
      <dgm:spPr/>
      <dgm:t>
        <a:bodyPr/>
        <a:lstStyle/>
        <a:p>
          <a:endParaRPr lang="zh-CN" altLang="en-US"/>
        </a:p>
      </dgm:t>
    </dgm:pt>
    <dgm:pt modelId="{E44612D1-CAFE-4D30-B4AA-78C3474158AA}" type="sibTrans" cxnId="{D79E79B6-F311-417C-9D68-7C4E2B5D8814}">
      <dgm:prSet/>
      <dgm:spPr/>
      <dgm:t>
        <a:bodyPr/>
        <a:lstStyle/>
        <a:p>
          <a:endParaRPr lang="zh-CN" altLang="en-US"/>
        </a:p>
      </dgm:t>
    </dgm:pt>
    <dgm:pt modelId="{D15727BE-4BB4-41E2-BFCD-1CE00CE9A014}">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dirty="0">
              <a:solidFill>
                <a:schemeClr val="tx1"/>
              </a:solidFill>
            </a:rPr>
            <a:t>Qué es? </a:t>
          </a:r>
        </a:p>
        <a:p>
          <a:pPr>
            <a:lnSpc>
              <a:spcPct val="100000"/>
            </a:lnSpc>
            <a:spcBef>
              <a:spcPct val="0"/>
            </a:spcBef>
            <a:spcAft>
              <a:spcPct val="35000"/>
            </a:spcAft>
          </a:pPr>
          <a:r>
            <a:rPr lang="es-ES" altLang="zh-CN" dirty="0">
              <a:solidFill>
                <a:schemeClr val="tx1"/>
              </a:solidFill>
              <a:sym typeface="+mn-ea"/>
            </a:rPr>
            <a:t>Es un periodo de tiempo de longitud fija, en el cual se implementa un incremento del producto. </a:t>
          </a:r>
        </a:p>
        <a:p>
          <a:pPr>
            <a:lnSpc>
              <a:spcPct val="100000"/>
            </a:lnSpc>
            <a:spcBef>
              <a:spcPct val="0"/>
            </a:spcBef>
            <a:spcAft>
              <a:spcPct val="35000"/>
            </a:spcAft>
          </a:pPr>
          <a:endParaRPr lang="es-ES" altLang="zh-CN" dirty="0"/>
        </a:p>
      </dgm:t>
    </dgm:pt>
    <dgm:pt modelId="{1F3BA15B-B772-426D-8549-F05D47B0B0FC}" type="parTrans" cxnId="{CDE6FC17-4584-49E1-A5E8-138AEF95BEAE}">
      <dgm:prSet/>
      <dgm:spPr/>
      <dgm:t>
        <a:bodyPr/>
        <a:lstStyle/>
        <a:p>
          <a:endParaRPr lang="zh-CN" altLang="en-US"/>
        </a:p>
      </dgm:t>
    </dgm:pt>
    <dgm:pt modelId="{021F6AB3-21C2-4079-A40A-CA1B5C51BD93}" type="sibTrans" cxnId="{CDE6FC17-4584-49E1-A5E8-138AEF95BEAE}">
      <dgm:prSet/>
      <dgm:spPr/>
      <dgm:t>
        <a:bodyPr/>
        <a:lstStyle/>
        <a:p>
          <a:endParaRPr lang="zh-CN" altLang="en-US"/>
        </a:p>
      </dgm:t>
    </dgm:pt>
    <dgm:pt modelId="{24DAAE02-02E7-4412-8074-A0C4CAA380D7}">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a:solidFill>
                <a:schemeClr val="tx1"/>
              </a:solidFill>
            </a:rPr>
            <a:t>Objetivo</a:t>
          </a:r>
        </a:p>
        <a:p>
          <a:pPr>
            <a:lnSpc>
              <a:spcPct val="100000"/>
            </a:lnSpc>
            <a:spcBef>
              <a:spcPct val="0"/>
            </a:spcBef>
            <a:spcAft>
              <a:spcPct val="35000"/>
            </a:spcAft>
          </a:pPr>
          <a:r>
            <a:rPr lang="es-ES" altLang="zh-CN">
              <a:solidFill>
                <a:schemeClr val="tx1"/>
              </a:solidFill>
            </a:rPr>
            <a:t>Generar valor al negocio, mediante la creacion de un incremento de producto.</a:t>
          </a:r>
        </a:p>
        <a:p>
          <a:pPr>
            <a:lnSpc>
              <a:spcPct val="100000"/>
            </a:lnSpc>
            <a:spcBef>
              <a:spcPct val="0"/>
            </a:spcBef>
            <a:spcAft>
              <a:spcPct val="35000"/>
            </a:spcAft>
          </a:pPr>
          <a:endParaRPr lang="zh-CN" altLang="en-US"/>
        </a:p>
      </dgm:t>
    </dgm:pt>
    <dgm:pt modelId="{A85E77B5-A1A5-43C8-9868-413E99F101A0}" type="parTrans" cxnId="{2D690388-433D-4703-88ED-F7E8B83F2F6F}">
      <dgm:prSet/>
      <dgm:spPr/>
      <dgm:t>
        <a:bodyPr/>
        <a:lstStyle/>
        <a:p>
          <a:endParaRPr lang="zh-CN" altLang="en-US"/>
        </a:p>
      </dgm:t>
    </dgm:pt>
    <dgm:pt modelId="{E253A3F8-AA58-4BB8-A0BD-0BB7ECC546C3}" type="sibTrans" cxnId="{2D690388-433D-4703-88ED-F7E8B83F2F6F}">
      <dgm:prSet/>
      <dgm:spPr/>
      <dgm:t>
        <a:bodyPr/>
        <a:lstStyle/>
        <a:p>
          <a:endParaRPr lang="zh-CN" altLang="en-US"/>
        </a:p>
      </dgm:t>
    </dgm:pt>
    <dgm:pt modelId="{A5880797-7454-4E44-8518-F4D8354F0963}">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dirty="0">
              <a:solidFill>
                <a:schemeClr val="tx1"/>
              </a:solidFill>
            </a:rPr>
            <a:t>Quienes Participan?</a:t>
          </a:r>
        </a:p>
        <a:p>
          <a:pPr>
            <a:lnSpc>
              <a:spcPct val="100000"/>
            </a:lnSpc>
            <a:spcBef>
              <a:spcPct val="0"/>
            </a:spcBef>
            <a:spcAft>
              <a:spcPct val="35000"/>
            </a:spcAft>
          </a:pPr>
          <a:r>
            <a:rPr lang="es-ES" altLang="zh-CN" dirty="0">
              <a:solidFill>
                <a:schemeClr val="tx1"/>
              </a:solidFill>
            </a:rPr>
            <a:t>Equipo Ágil</a:t>
          </a:r>
        </a:p>
      </dgm:t>
    </dgm:pt>
    <dgm:pt modelId="{96CD46E7-D239-40C7-B5C4-376FEEE43C15}" type="parTrans" cxnId="{1C5FE0BF-9B41-4D9F-9744-05056CBB86F3}">
      <dgm:prSet/>
      <dgm:spPr/>
      <dgm:t>
        <a:bodyPr/>
        <a:lstStyle/>
        <a:p>
          <a:endParaRPr lang="zh-CN" altLang="en-US"/>
        </a:p>
      </dgm:t>
    </dgm:pt>
    <dgm:pt modelId="{0076998F-56E1-4A10-A709-E2811BD7C4FB}" type="sibTrans" cxnId="{1C5FE0BF-9B41-4D9F-9744-05056CBB86F3}">
      <dgm:prSet/>
      <dgm:spPr/>
      <dgm:t>
        <a:bodyPr/>
        <a:lstStyle/>
        <a:p>
          <a:endParaRPr lang="zh-CN" altLang="en-US"/>
        </a:p>
      </dgm:t>
    </dgm:pt>
    <dgm:pt modelId="{CF42B0CB-CDDD-42A1-B3A1-FBB34F262C63}" type="pres">
      <dgm:prSet presAssocID="{6068C167-2C01-4B0B-81C4-726248B418D0}" presName="cycle" presStyleCnt="0">
        <dgm:presLayoutVars>
          <dgm:chMax val="1"/>
          <dgm:dir/>
          <dgm:animLvl val="ctr"/>
          <dgm:resizeHandles val="exact"/>
        </dgm:presLayoutVars>
      </dgm:prSet>
      <dgm:spPr/>
      <dgm:t>
        <a:bodyPr/>
        <a:lstStyle/>
        <a:p>
          <a:endParaRPr lang="es-ES"/>
        </a:p>
      </dgm:t>
    </dgm:pt>
    <dgm:pt modelId="{B52502C2-594A-4A13-A5FF-5CD5841BD847}" type="pres">
      <dgm:prSet presAssocID="{1D7F6E08-72A6-46CC-8870-C881D1493500}" presName="centerShape" presStyleLbl="node0" presStyleIdx="0" presStyleCnt="1"/>
      <dgm:spPr/>
      <dgm:t>
        <a:bodyPr/>
        <a:lstStyle/>
        <a:p>
          <a:endParaRPr lang="es-ES"/>
        </a:p>
      </dgm:t>
    </dgm:pt>
    <dgm:pt modelId="{B849A6F3-9933-4C36-AF65-6098308CBC3C}" type="pres">
      <dgm:prSet presAssocID="{1F3BA15B-B772-426D-8549-F05D47B0B0FC}" presName="parTrans" presStyleLbl="bgSibTrans2D1" presStyleIdx="0" presStyleCnt="3"/>
      <dgm:spPr/>
      <dgm:t>
        <a:bodyPr/>
        <a:lstStyle/>
        <a:p>
          <a:endParaRPr lang="es-ES"/>
        </a:p>
      </dgm:t>
    </dgm:pt>
    <dgm:pt modelId="{B1756079-1332-4090-9A47-D2C0EDB7FB22}" type="pres">
      <dgm:prSet presAssocID="{D15727BE-4BB4-41E2-BFCD-1CE00CE9A014}" presName="node" presStyleLbl="node1" presStyleIdx="0" presStyleCnt="3">
        <dgm:presLayoutVars>
          <dgm:bulletEnabled val="1"/>
        </dgm:presLayoutVars>
      </dgm:prSet>
      <dgm:spPr/>
      <dgm:t>
        <a:bodyPr/>
        <a:lstStyle/>
        <a:p>
          <a:endParaRPr lang="es-ES"/>
        </a:p>
      </dgm:t>
    </dgm:pt>
    <dgm:pt modelId="{8A478794-BDE0-4AD6-9479-89CDBFC37EB7}" type="pres">
      <dgm:prSet presAssocID="{A85E77B5-A1A5-43C8-9868-413E99F101A0}" presName="parTrans" presStyleLbl="bgSibTrans2D1" presStyleIdx="1" presStyleCnt="3"/>
      <dgm:spPr/>
      <dgm:t>
        <a:bodyPr/>
        <a:lstStyle/>
        <a:p>
          <a:endParaRPr lang="es-ES"/>
        </a:p>
      </dgm:t>
    </dgm:pt>
    <dgm:pt modelId="{3868CDED-247C-4EE9-95A2-ED400A267946}" type="pres">
      <dgm:prSet presAssocID="{24DAAE02-02E7-4412-8074-A0C4CAA380D7}" presName="node" presStyleLbl="node1" presStyleIdx="1" presStyleCnt="3">
        <dgm:presLayoutVars>
          <dgm:bulletEnabled val="1"/>
        </dgm:presLayoutVars>
      </dgm:prSet>
      <dgm:spPr/>
      <dgm:t>
        <a:bodyPr/>
        <a:lstStyle/>
        <a:p>
          <a:endParaRPr lang="es-ES"/>
        </a:p>
      </dgm:t>
    </dgm:pt>
    <dgm:pt modelId="{D0718308-59AC-43E6-A882-4828EE4494C2}" type="pres">
      <dgm:prSet presAssocID="{96CD46E7-D239-40C7-B5C4-376FEEE43C15}" presName="parTrans" presStyleLbl="bgSibTrans2D1" presStyleIdx="2" presStyleCnt="3"/>
      <dgm:spPr/>
      <dgm:t>
        <a:bodyPr/>
        <a:lstStyle/>
        <a:p>
          <a:endParaRPr lang="es-ES"/>
        </a:p>
      </dgm:t>
    </dgm:pt>
    <dgm:pt modelId="{5E0D0BC9-3E91-4623-8C1A-C4A70EB3594B}" type="pres">
      <dgm:prSet presAssocID="{A5880797-7454-4E44-8518-F4D8354F0963}" presName="node" presStyleLbl="node1" presStyleIdx="2" presStyleCnt="3">
        <dgm:presLayoutVars>
          <dgm:bulletEnabled val="1"/>
        </dgm:presLayoutVars>
      </dgm:prSet>
      <dgm:spPr/>
      <dgm:t>
        <a:bodyPr/>
        <a:lstStyle/>
        <a:p>
          <a:endParaRPr lang="es-ES"/>
        </a:p>
      </dgm:t>
    </dgm:pt>
  </dgm:ptLst>
  <dgm:cxnLst>
    <dgm:cxn modelId="{CDE6FC17-4584-49E1-A5E8-138AEF95BEAE}" srcId="{1D7F6E08-72A6-46CC-8870-C881D1493500}" destId="{D15727BE-4BB4-41E2-BFCD-1CE00CE9A014}" srcOrd="0" destOrd="0" parTransId="{1F3BA15B-B772-426D-8549-F05D47B0B0FC}" sibTransId="{021F6AB3-21C2-4079-A40A-CA1B5C51BD93}"/>
    <dgm:cxn modelId="{52F663AE-8FF1-4861-9406-5F91EDCE4B55}" type="presOf" srcId="{96CD46E7-D239-40C7-B5C4-376FEEE43C15}" destId="{D0718308-59AC-43E6-A882-4828EE4494C2}" srcOrd="0" destOrd="0" presId="urn:microsoft.com/office/officeart/2005/8/layout/radial4#1"/>
    <dgm:cxn modelId="{2E92B367-34EC-4C35-9491-2E090CA83534}" type="presOf" srcId="{D15727BE-4BB4-41E2-BFCD-1CE00CE9A014}" destId="{B1756079-1332-4090-9A47-D2C0EDB7FB22}" srcOrd="0" destOrd="0" presId="urn:microsoft.com/office/officeart/2005/8/layout/radial4#1"/>
    <dgm:cxn modelId="{4D350B5F-3AD5-4164-B707-ADBAF6CCFEDB}" type="presOf" srcId="{A85E77B5-A1A5-43C8-9868-413E99F101A0}" destId="{8A478794-BDE0-4AD6-9479-89CDBFC37EB7}" srcOrd="0" destOrd="0" presId="urn:microsoft.com/office/officeart/2005/8/layout/radial4#1"/>
    <dgm:cxn modelId="{D79E79B6-F311-417C-9D68-7C4E2B5D8814}" srcId="{6068C167-2C01-4B0B-81C4-726248B418D0}" destId="{1D7F6E08-72A6-46CC-8870-C881D1493500}" srcOrd="0" destOrd="0" parTransId="{59A2FE02-4165-4339-BF9A-AEAE1424E52B}" sibTransId="{E44612D1-CAFE-4D30-B4AA-78C3474158AA}"/>
    <dgm:cxn modelId="{62316676-E2ED-4654-BBBB-3EE6774D74CD}" type="presOf" srcId="{1F3BA15B-B772-426D-8549-F05D47B0B0FC}" destId="{B849A6F3-9933-4C36-AF65-6098308CBC3C}" srcOrd="0" destOrd="0" presId="urn:microsoft.com/office/officeart/2005/8/layout/radial4#1"/>
    <dgm:cxn modelId="{2D690388-433D-4703-88ED-F7E8B83F2F6F}" srcId="{1D7F6E08-72A6-46CC-8870-C881D1493500}" destId="{24DAAE02-02E7-4412-8074-A0C4CAA380D7}" srcOrd="1" destOrd="0" parTransId="{A85E77B5-A1A5-43C8-9868-413E99F101A0}" sibTransId="{E253A3F8-AA58-4BB8-A0BD-0BB7ECC546C3}"/>
    <dgm:cxn modelId="{1C5FE0BF-9B41-4D9F-9744-05056CBB86F3}" srcId="{1D7F6E08-72A6-46CC-8870-C881D1493500}" destId="{A5880797-7454-4E44-8518-F4D8354F0963}" srcOrd="2" destOrd="0" parTransId="{96CD46E7-D239-40C7-B5C4-376FEEE43C15}" sibTransId="{0076998F-56E1-4A10-A709-E2811BD7C4FB}"/>
    <dgm:cxn modelId="{E030C860-F77D-47B9-9D3E-4D2173308D93}" type="presOf" srcId="{A5880797-7454-4E44-8518-F4D8354F0963}" destId="{5E0D0BC9-3E91-4623-8C1A-C4A70EB3594B}" srcOrd="0" destOrd="0" presId="urn:microsoft.com/office/officeart/2005/8/layout/radial4#1"/>
    <dgm:cxn modelId="{4CE347B2-5C10-429E-A2F5-908F43F2A8B7}" type="presOf" srcId="{1D7F6E08-72A6-46CC-8870-C881D1493500}" destId="{B52502C2-594A-4A13-A5FF-5CD5841BD847}" srcOrd="0" destOrd="0" presId="urn:microsoft.com/office/officeart/2005/8/layout/radial4#1"/>
    <dgm:cxn modelId="{63C50EEF-0A5F-417D-94B6-E32322FA3414}" type="presOf" srcId="{24DAAE02-02E7-4412-8074-A0C4CAA380D7}" destId="{3868CDED-247C-4EE9-95A2-ED400A267946}" srcOrd="0" destOrd="0" presId="urn:microsoft.com/office/officeart/2005/8/layout/radial4#1"/>
    <dgm:cxn modelId="{742EFA51-F99C-4D4D-A674-5A35DABEAAA8}" type="presOf" srcId="{6068C167-2C01-4B0B-81C4-726248B418D0}" destId="{CF42B0CB-CDDD-42A1-B3A1-FBB34F262C63}" srcOrd="0" destOrd="0" presId="urn:microsoft.com/office/officeart/2005/8/layout/radial4#1"/>
    <dgm:cxn modelId="{B276B5C7-8697-47E1-8D4C-CD5FBFBCF7EB}" type="presParOf" srcId="{CF42B0CB-CDDD-42A1-B3A1-FBB34F262C63}" destId="{B52502C2-594A-4A13-A5FF-5CD5841BD847}" srcOrd="0" destOrd="0" presId="urn:microsoft.com/office/officeart/2005/8/layout/radial4#1"/>
    <dgm:cxn modelId="{8C1C15EC-F0F1-44B7-9974-E79CA0375BB3}" type="presParOf" srcId="{CF42B0CB-CDDD-42A1-B3A1-FBB34F262C63}" destId="{B849A6F3-9933-4C36-AF65-6098308CBC3C}" srcOrd="1" destOrd="0" presId="urn:microsoft.com/office/officeart/2005/8/layout/radial4#1"/>
    <dgm:cxn modelId="{02A2591E-10CD-4E6E-B5C4-B16CCF005788}" type="presParOf" srcId="{CF42B0CB-CDDD-42A1-B3A1-FBB34F262C63}" destId="{B1756079-1332-4090-9A47-D2C0EDB7FB22}" srcOrd="2" destOrd="0" presId="urn:microsoft.com/office/officeart/2005/8/layout/radial4#1"/>
    <dgm:cxn modelId="{4EA59EB4-8F42-408E-8632-CDD858812C7B}" type="presParOf" srcId="{CF42B0CB-CDDD-42A1-B3A1-FBB34F262C63}" destId="{8A478794-BDE0-4AD6-9479-89CDBFC37EB7}" srcOrd="3" destOrd="0" presId="urn:microsoft.com/office/officeart/2005/8/layout/radial4#1"/>
    <dgm:cxn modelId="{B68F0B12-68E9-4C10-99C6-F499ABC103DD}" type="presParOf" srcId="{CF42B0CB-CDDD-42A1-B3A1-FBB34F262C63}" destId="{3868CDED-247C-4EE9-95A2-ED400A267946}" srcOrd="4" destOrd="0" presId="urn:microsoft.com/office/officeart/2005/8/layout/radial4#1"/>
    <dgm:cxn modelId="{26BE716C-5DF6-4B6D-9A63-C9FCE3433D01}" type="presParOf" srcId="{CF42B0CB-CDDD-42A1-B3A1-FBB34F262C63}" destId="{D0718308-59AC-43E6-A882-4828EE4494C2}" srcOrd="5" destOrd="0" presId="urn:microsoft.com/office/officeart/2005/8/layout/radial4#1"/>
    <dgm:cxn modelId="{484E948B-F132-4F3E-830B-CC51F5FAB700}" type="presParOf" srcId="{CF42B0CB-CDDD-42A1-B3A1-FBB34F262C63}" destId="{5E0D0BC9-3E91-4623-8C1A-C4A70EB3594B}" srcOrd="6" destOrd="0" presId="urn:microsoft.com/office/officeart/2005/8/layout/radial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1#2" qsCatId="simple" csTypeId="urn:microsoft.com/office/officeart/2005/8/colors/colorful5#1" csCatId="accent1" phldr="1"/>
      <dgm:spPr/>
    </dgm:pt>
    <dgm:pt modelId="{3F25DA44-7F3E-4C17-A40B-7F663FDBEA65}">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Entradas:</a:t>
          </a:r>
          <a:endParaRPr lang="zh-CN" altLang="en-US" dirty="0"/>
        </a:p>
        <a:p>
          <a:pPr>
            <a:lnSpc>
              <a:spcPct val="100000"/>
            </a:lnSpc>
            <a:spcBef>
              <a:spcPct val="0"/>
            </a:spcBef>
            <a:spcAft>
              <a:spcPct val="35000"/>
            </a:spcAft>
          </a:pPr>
          <a:r>
            <a:rPr lang="es-ES" altLang="zh-CN" dirty="0"/>
            <a:t>HU detalladas con criterios de aceptación claros.</a:t>
          </a:r>
        </a:p>
        <a:p>
          <a:pPr>
            <a:lnSpc>
              <a:spcPct val="100000"/>
            </a:lnSpc>
            <a:spcBef>
              <a:spcPct val="0"/>
            </a:spcBef>
            <a:spcAft>
              <a:spcPct val="35000"/>
            </a:spcAft>
          </a:pPr>
          <a:r>
            <a:rPr lang="es-ES" altLang="zh-CN" dirty="0"/>
            <a:t>Herramientas necesarias para la ejecución de las HU.</a:t>
          </a:r>
        </a:p>
        <a:p>
          <a:pPr>
            <a:lnSpc>
              <a:spcPct val="100000"/>
            </a:lnSpc>
            <a:spcBef>
              <a:spcPct val="0"/>
            </a:spcBef>
            <a:spcAft>
              <a:spcPct val="35000"/>
            </a:spcAft>
          </a:pPr>
          <a:r>
            <a:rPr lang="es-ES" altLang="zh-CN" dirty="0"/>
            <a:t>Las </a:t>
          </a:r>
          <a:r>
            <a:rPr lang="es-ES" altLang="zh-CN" dirty="0">
              <a:solidFill>
                <a:schemeClr val="bg1"/>
              </a:solidFill>
            </a:rPr>
            <a:t>HU </a:t>
          </a:r>
          <a:r>
            <a:rPr lang="es-ES" altLang="zh-CN" dirty="0"/>
            <a:t>deben cumplir con el </a:t>
          </a:r>
          <a:r>
            <a:rPr lang="es-ES" altLang="zh-CN" dirty="0">
              <a:solidFill>
                <a:schemeClr val="bg1"/>
              </a:solidFill>
            </a:rPr>
            <a:t>DOR </a:t>
          </a:r>
          <a:r>
            <a:rPr lang="es-ES" altLang="zh-CN" dirty="0"/>
            <a:t>establecido.</a:t>
          </a:r>
          <a:endParaRPr/>
        </a:p>
      </dgm:t>
    </dgm:pt>
    <dgm:pt modelId="{EE9066D1-3403-4469-8E8C-0D40A82430F2}" type="parTrans" cxnId="{82BA0429-3688-4464-ABBD-DB9B4585D50F}">
      <dgm:prSet/>
      <dgm:spPr/>
      <dgm:t>
        <a:bodyPr/>
        <a:lstStyle/>
        <a:p>
          <a:endParaRPr lang="es-CO"/>
        </a:p>
      </dgm:t>
    </dgm:pt>
    <dgm:pt modelId="{8EC5AF5E-9C9F-410A-A755-A3EA5186F948}" type="sibTrans" cxnId="{82BA0429-3688-4464-ABBD-DB9B4585D50F}">
      <dgm:prSet/>
      <dgm:spPr/>
      <dgm:t>
        <a:bodyPr/>
        <a:lstStyle/>
        <a:p>
          <a:endParaRPr lang="zh-CN" altLang="en-US"/>
        </a:p>
      </dgm:t>
    </dgm:pt>
    <dgm:pt modelId="{2E2F4D3A-969C-4DB2-9FA9-5C4A40369351}">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Iteración</a:t>
          </a:r>
          <a:endParaRPr lang="zh-CN" altLang="en-US" dirty="0"/>
        </a:p>
      </dgm:t>
    </dgm:pt>
    <dgm:pt modelId="{1E934BFE-4D40-486C-8784-F698A10C4CF5}" type="parTrans" cxnId="{A7FE7682-151E-423C-B43F-7491B6A5053B}">
      <dgm:prSet/>
      <dgm:spPr/>
      <dgm:t>
        <a:bodyPr/>
        <a:lstStyle/>
        <a:p>
          <a:endParaRPr lang="es-CO"/>
        </a:p>
      </dgm:t>
    </dgm:pt>
    <dgm:pt modelId="{EC1AFF77-9232-4EEB-95CB-85CEAB3B1FC0}" type="sibTrans" cxnId="{A7FE7682-151E-423C-B43F-7491B6A5053B}">
      <dgm:prSet/>
      <dgm:spPr/>
      <dgm:t>
        <a:bodyPr/>
        <a:lstStyle/>
        <a:p>
          <a:endParaRPr lang="zh-CN" altLang="en-US"/>
        </a:p>
      </dgm:t>
    </dgm:pt>
    <dgm:pt modelId="{37B86CFA-59B5-46FA-8A6B-9FB187CE14DF}">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Cumplir con lo definido en cada HU</a:t>
          </a:r>
          <a:endParaRPr lang="zh-CN" altLang="en-US" dirty="0"/>
        </a:p>
        <a:p>
          <a:pPr>
            <a:lnSpc>
              <a:spcPct val="100000"/>
            </a:lnSpc>
            <a:spcBef>
              <a:spcPct val="0"/>
            </a:spcBef>
            <a:spcAft>
              <a:spcPct val="35000"/>
            </a:spcAft>
          </a:pPr>
          <a:r>
            <a:rPr lang="es-ES" altLang="zh-CN" dirty="0"/>
            <a:t>Incremento del producto.</a:t>
          </a:r>
        </a:p>
        <a:p>
          <a:pPr>
            <a:lnSpc>
              <a:spcPct val="100000"/>
            </a:lnSpc>
            <a:spcBef>
              <a:spcPct val="0"/>
            </a:spcBef>
            <a:spcAft>
              <a:spcPct val="35000"/>
            </a:spcAft>
          </a:pPr>
          <a:r>
            <a:rPr lang="es-ES" altLang="zh-CN" dirty="0"/>
            <a:t>Métricas de la iteración. </a:t>
          </a:r>
        </a:p>
        <a:p>
          <a:pPr>
            <a:lnSpc>
              <a:spcPct val="100000"/>
            </a:lnSpc>
            <a:spcBef>
              <a:spcPct val="0"/>
            </a:spcBef>
            <a:spcAft>
              <a:spcPct val="35000"/>
            </a:spcAft>
          </a:pPr>
          <a:r>
            <a:rPr lang="es-ES" altLang="zh-CN" dirty="0"/>
            <a:t>Planes para la mejora continua.</a:t>
          </a:r>
        </a:p>
      </dgm:t>
    </dgm:pt>
    <dgm:pt modelId="{9DABF4F3-A9E6-40B1-A863-AC9409CC14BB}" type="parTrans" cxnId="{F79F3EB1-AF24-4BE9-ABCE-C1700849C882}">
      <dgm:prSet/>
      <dgm:spPr/>
      <dgm:t>
        <a:bodyPr/>
        <a:lstStyle/>
        <a:p>
          <a:endParaRPr lang="es-CO"/>
        </a:p>
      </dgm:t>
    </dgm:pt>
    <dgm:pt modelId="{18EFF3C3-47F9-402B-A3F3-E9310EA281B4}" type="sibTrans" cxnId="{F79F3EB1-AF24-4BE9-ABCE-C1700849C882}">
      <dgm:prSet/>
      <dgm:spPr/>
      <dgm:t>
        <a:bodyPr/>
        <a:lstStyle/>
        <a:p>
          <a:endParaRPr lang="es-CO"/>
        </a:p>
      </dgm:t>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3">
        <dgm:presLayoutVars>
          <dgm:bulletEnabled val="1"/>
        </dgm:presLayoutVars>
      </dgm:prSet>
      <dgm:spPr/>
      <dgm:t>
        <a:bodyPr/>
        <a:lstStyle/>
        <a:p>
          <a:endParaRPr lang="es-ES"/>
        </a:p>
      </dgm:t>
    </dgm:pt>
    <dgm:pt modelId="{8A5CF0CE-3323-464D-9C63-05C1BDB053F5}" type="pres">
      <dgm:prSet presAssocID="{8EC5AF5E-9C9F-410A-A755-A3EA5186F948}" presName="sibTrans" presStyleLbl="sibTrans2D1" presStyleIdx="0" presStyleCnt="2"/>
      <dgm:spPr/>
      <dgm:t>
        <a:bodyPr/>
        <a:lstStyle/>
        <a:p>
          <a:endParaRPr lang="es-ES"/>
        </a:p>
      </dgm:t>
    </dgm:pt>
    <dgm:pt modelId="{5FA465F6-7607-499F-BFB2-52F4E071FB67}" type="pres">
      <dgm:prSet presAssocID="{8EC5AF5E-9C9F-410A-A755-A3EA5186F948}" presName="connectorText" presStyleLbl="sibTrans2D1" presStyleIdx="0" presStyleCnt="2"/>
      <dgm:spPr/>
      <dgm:t>
        <a:bodyPr/>
        <a:lstStyle/>
        <a:p>
          <a:endParaRPr lang="es-ES"/>
        </a:p>
      </dgm:t>
    </dgm:pt>
    <dgm:pt modelId="{552FB8E7-A5FB-4CC3-94C3-CE0BDF19F9F1}" type="pres">
      <dgm:prSet presAssocID="{2E2F4D3A-969C-4DB2-9FA9-5C4A40369351}" presName="node" presStyleLbl="node1" presStyleIdx="1" presStyleCnt="3">
        <dgm:presLayoutVars>
          <dgm:bulletEnabled val="1"/>
        </dgm:presLayoutVars>
      </dgm:prSet>
      <dgm:spPr/>
      <dgm:t>
        <a:bodyPr/>
        <a:lstStyle/>
        <a:p>
          <a:endParaRPr lang="es-ES"/>
        </a:p>
      </dgm:t>
    </dgm:pt>
    <dgm:pt modelId="{353C3794-50AA-4D44-83C9-CE28317C3317}" type="pres">
      <dgm:prSet presAssocID="{EC1AFF77-9232-4EEB-95CB-85CEAB3B1FC0}" presName="sibTrans" presStyleLbl="sibTrans2D1" presStyleIdx="1" presStyleCnt="2"/>
      <dgm:spPr/>
      <dgm:t>
        <a:bodyPr/>
        <a:lstStyle/>
        <a:p>
          <a:endParaRPr lang="es-ES"/>
        </a:p>
      </dgm:t>
    </dgm:pt>
    <dgm:pt modelId="{5AFF040D-0639-4120-9E39-DA822CF9F321}" type="pres">
      <dgm:prSet presAssocID="{EC1AFF77-9232-4EEB-95CB-85CEAB3B1FC0}" presName="connectorText" presStyleLbl="sibTrans2D1" presStyleIdx="1" presStyleCnt="2"/>
      <dgm:spPr/>
      <dgm:t>
        <a:bodyPr/>
        <a:lstStyle/>
        <a:p>
          <a:endParaRPr lang="es-ES"/>
        </a:p>
      </dgm:t>
    </dgm:pt>
    <dgm:pt modelId="{A1E15D63-E1FF-4A28-A04F-A2B65927BC31}" type="pres">
      <dgm:prSet presAssocID="{37B86CFA-59B5-46FA-8A6B-9FB187CE14DF}" presName="node" presStyleLbl="node1" presStyleIdx="2" presStyleCnt="3">
        <dgm:presLayoutVars>
          <dgm:bulletEnabled val="1"/>
        </dgm:presLayoutVars>
      </dgm:prSet>
      <dgm:spPr/>
      <dgm:t>
        <a:bodyPr/>
        <a:lstStyle/>
        <a:p>
          <a:endParaRPr lang="es-ES"/>
        </a:p>
      </dgm:t>
    </dgm:pt>
  </dgm:ptLst>
  <dgm:cxnLst>
    <dgm:cxn modelId="{7BF12E45-7D77-4ECE-86CE-8A5B0614EE40}" type="presOf" srcId="{8EC5AF5E-9C9F-410A-A755-A3EA5186F948}" destId="{8A5CF0CE-3323-464D-9C63-05C1BDB053F5}" srcOrd="0" destOrd="0" presId="urn:microsoft.com/office/officeart/2005/8/layout/process1"/>
    <dgm:cxn modelId="{05AD4EEB-6558-47DF-81F7-8D369FFA95E2}" type="presOf" srcId="{37B86CFA-59B5-46FA-8A6B-9FB187CE14DF}" destId="{A1E15D63-E1FF-4A28-A04F-A2B65927BC31}" srcOrd="0" destOrd="0" presId="urn:microsoft.com/office/officeart/2005/8/layout/process1"/>
    <dgm:cxn modelId="{4D5003AE-D7AC-4736-89B9-AFCE4AA10E12}" type="presOf" srcId="{EC1AFF77-9232-4EEB-95CB-85CEAB3B1FC0}" destId="{5AFF040D-0639-4120-9E39-DA822CF9F321}" srcOrd="1" destOrd="0" presId="urn:microsoft.com/office/officeart/2005/8/layout/process1"/>
    <dgm:cxn modelId="{F79F3EB1-AF24-4BE9-ABCE-C1700849C882}" srcId="{8EB1D179-D23D-41D4-AEEF-E4B9FEB06903}" destId="{37B86CFA-59B5-46FA-8A6B-9FB187CE14DF}" srcOrd="2" destOrd="0" parTransId="{9DABF4F3-A9E6-40B1-A863-AC9409CC14BB}" sibTransId="{18EFF3C3-47F9-402B-A3F3-E9310EA281B4}"/>
    <dgm:cxn modelId="{7E55FA35-1825-4338-BBCA-E82796238B50}" type="presOf" srcId="{3F25DA44-7F3E-4C17-A40B-7F663FDBEA65}" destId="{111DEAC9-5D4C-4A6A-A44E-082A26F60596}" srcOrd="0" destOrd="0" presId="urn:microsoft.com/office/officeart/2005/8/layout/process1"/>
    <dgm:cxn modelId="{A7FE7682-151E-423C-B43F-7491B6A5053B}" srcId="{8EB1D179-D23D-41D4-AEEF-E4B9FEB06903}" destId="{2E2F4D3A-969C-4DB2-9FA9-5C4A40369351}" srcOrd="1" destOrd="0" parTransId="{1E934BFE-4D40-486C-8784-F698A10C4CF5}" sibTransId="{EC1AFF77-9232-4EEB-95CB-85CEAB3B1FC0}"/>
    <dgm:cxn modelId="{3935D3D4-1283-4C5E-AEEE-C886F89BA2AF}" type="presOf" srcId="{8EB1D179-D23D-41D4-AEEF-E4B9FEB06903}" destId="{BF708676-7EFC-4C81-9D3A-3E677EAC1C7B}" srcOrd="0" destOrd="0" presId="urn:microsoft.com/office/officeart/2005/8/layout/process1"/>
    <dgm:cxn modelId="{D2F89FAF-0782-4448-BED3-23E183E7E669}" type="presOf" srcId="{8EC5AF5E-9C9F-410A-A755-A3EA5186F948}" destId="{5FA465F6-7607-499F-BFB2-52F4E071FB67}" srcOrd="1" destOrd="0" presId="urn:microsoft.com/office/officeart/2005/8/layout/process1"/>
    <dgm:cxn modelId="{5993E53C-156F-4663-91FB-E65DC809354A}" type="presOf" srcId="{EC1AFF77-9232-4EEB-95CB-85CEAB3B1FC0}" destId="{353C3794-50AA-4D44-83C9-CE28317C3317}" srcOrd="0" destOrd="0" presId="urn:microsoft.com/office/officeart/2005/8/layout/process1"/>
    <dgm:cxn modelId="{82BA0429-3688-4464-ABBD-DB9B4585D50F}" srcId="{8EB1D179-D23D-41D4-AEEF-E4B9FEB06903}" destId="{3F25DA44-7F3E-4C17-A40B-7F663FDBEA65}" srcOrd="0" destOrd="0" parTransId="{EE9066D1-3403-4469-8E8C-0D40A82430F2}" sibTransId="{8EC5AF5E-9C9F-410A-A755-A3EA5186F948}"/>
    <dgm:cxn modelId="{B40A4AD5-81B3-4661-A2F3-64B7637BDC0A}" type="presOf" srcId="{2E2F4D3A-969C-4DB2-9FA9-5C4A40369351}" destId="{552FB8E7-A5FB-4CC3-94C3-CE0BDF19F9F1}" srcOrd="0" destOrd="0" presId="urn:microsoft.com/office/officeart/2005/8/layout/process1"/>
    <dgm:cxn modelId="{3AB1E9C9-62A7-47D8-83C2-3D50F36E5E9B}" type="presParOf" srcId="{BF708676-7EFC-4C81-9D3A-3E677EAC1C7B}" destId="{111DEAC9-5D4C-4A6A-A44E-082A26F60596}" srcOrd="0" destOrd="0" presId="urn:microsoft.com/office/officeart/2005/8/layout/process1"/>
    <dgm:cxn modelId="{67F3CA28-39EC-4713-AC7E-4583FF1ABF69}" type="presParOf" srcId="{BF708676-7EFC-4C81-9D3A-3E677EAC1C7B}" destId="{8A5CF0CE-3323-464D-9C63-05C1BDB053F5}" srcOrd="1" destOrd="0" presId="urn:microsoft.com/office/officeart/2005/8/layout/process1"/>
    <dgm:cxn modelId="{E8556EA1-5ADC-4344-901D-1BF95E2CC5B5}" type="presParOf" srcId="{8A5CF0CE-3323-464D-9C63-05C1BDB053F5}" destId="{5FA465F6-7607-499F-BFB2-52F4E071FB67}" srcOrd="0" destOrd="0" presId="urn:microsoft.com/office/officeart/2005/8/layout/process1"/>
    <dgm:cxn modelId="{E584588D-3D0E-44DC-81E7-25E8092C44A7}" type="presParOf" srcId="{BF708676-7EFC-4C81-9D3A-3E677EAC1C7B}" destId="{552FB8E7-A5FB-4CC3-94C3-CE0BDF19F9F1}" srcOrd="2" destOrd="0" presId="urn:microsoft.com/office/officeart/2005/8/layout/process1"/>
    <dgm:cxn modelId="{24BA24F2-FA34-437C-94D0-41A0A8E481AB}" type="presParOf" srcId="{BF708676-7EFC-4C81-9D3A-3E677EAC1C7B}" destId="{353C3794-50AA-4D44-83C9-CE28317C3317}" srcOrd="3" destOrd="0" presId="urn:microsoft.com/office/officeart/2005/8/layout/process1"/>
    <dgm:cxn modelId="{D7B7D22B-D843-434A-A061-1009EEF0FAD3}" type="presParOf" srcId="{353C3794-50AA-4D44-83C9-CE28317C3317}" destId="{5AFF040D-0639-4120-9E39-DA822CF9F321}" srcOrd="0" destOrd="0" presId="urn:microsoft.com/office/officeart/2005/8/layout/process1"/>
    <dgm:cxn modelId="{E267418D-EDFB-460C-9E43-C16CFE39B665}" type="presParOf" srcId="{BF708676-7EFC-4C81-9D3A-3E677EAC1C7B}" destId="{A1E15D63-E1FF-4A28-A04F-A2B65927BC3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15931E-1654-4B73-89B2-8E333D9C42E0}" type="doc">
      <dgm:prSet loTypeId="urn:microsoft.com/office/officeart/2005/8/layout/vList5" loCatId="list" qsTypeId="urn:microsoft.com/office/officeart/2005/8/quickstyle/simple1#3" qsCatId="simple" csTypeId="urn:microsoft.com/office/officeart/2005/8/colors/accent1_2#1" csCatId="accent1" phldr="1"/>
      <dgm:spPr/>
      <dgm:t>
        <a:bodyPr/>
        <a:lstStyle/>
        <a:p>
          <a:endParaRPr lang="zh-CN" altLang="en-US"/>
        </a:p>
      </dgm:t>
    </dgm:pt>
    <dgm:pt modelId="{90DDC401-903F-495B-A387-FFA8A45891F6}">
      <dgm:prSet phldrT="[Text]" phldr="0" custT="0"/>
      <dgm:spPr/>
      <dgm:t>
        <a:bodyPr vert="horz" wrap="square"/>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a:lnSpc>
              <a:spcPct val="100000"/>
            </a:lnSpc>
            <a:spcBef>
              <a:spcPct val="0"/>
            </a:spcBef>
            <a:spcAft>
              <a:spcPct val="35000"/>
            </a:spcAft>
          </a:pPr>
          <a:r>
            <a:rPr lang="es-ES" altLang="zh-CN" dirty="0"/>
            <a:t>Qué es?</a:t>
          </a:r>
          <a:endParaRPr lang="zh-CN" altLang="en-US" dirty="0"/>
        </a:p>
      </dgm:t>
    </dgm:pt>
    <dgm:pt modelId="{C8BB0B8A-C63A-4F83-B8DD-3A7CE259E4EE}" type="parTrans" cxnId="{5AB6C122-B2F8-4782-8115-46FD0693D0D3}">
      <dgm:prSet/>
      <dgm:spPr/>
      <dgm:t>
        <a:bodyPr/>
        <a:lstStyle/>
        <a:p>
          <a:endParaRPr lang="zh-CN" altLang="en-US"/>
        </a:p>
      </dgm:t>
    </dgm:pt>
    <dgm:pt modelId="{35E5E878-0907-4014-9CFA-56AEFE6C22E5}" type="sibTrans" cxnId="{5AB6C122-B2F8-4782-8115-46FD0693D0D3}">
      <dgm:prSet/>
      <dgm:spPr/>
      <dgm:t>
        <a:bodyPr/>
        <a:lstStyle/>
        <a:p>
          <a:endParaRPr lang="zh-CN" altLang="en-US"/>
        </a:p>
      </dgm:t>
    </dgm:pt>
    <dgm:pt modelId="{E08CEB0C-E37F-4DCA-A8EA-4B2CD3AD7754}">
      <dgm:prSet phldrT="[Tex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endParaRPr lang="es-ES" altLang="zh-CN"/>
        </a:p>
      </dgm:t>
    </dgm:pt>
    <dgm:pt modelId="{FB4BCC77-44E9-4065-8A2F-90CD32DE34E3}" type="parTrans" cxnId="{495C1567-06A0-4C45-8E42-D7F992E2545B}">
      <dgm:prSet/>
      <dgm:spPr/>
      <dgm:t>
        <a:bodyPr/>
        <a:lstStyle/>
        <a:p>
          <a:endParaRPr lang="zh-CN" altLang="en-US"/>
        </a:p>
      </dgm:t>
    </dgm:pt>
    <dgm:pt modelId="{41FED480-3E2E-47A2-B997-02D527BC8082}" type="sibTrans" cxnId="{495C1567-06A0-4C45-8E42-D7F992E2545B}">
      <dgm:prSet/>
      <dgm:spPr/>
      <dgm:t>
        <a:bodyPr/>
        <a:lstStyle/>
        <a:p>
          <a:endParaRPr lang="zh-CN" altLang="en-US"/>
        </a:p>
      </dgm:t>
    </dgm:pt>
    <dgm:pt modelId="{750D5BDF-0485-4FC7-B79F-155F1EE3CDC9}">
      <dgm:prSe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es-ES" altLang="zh-CN" dirty="0"/>
            <a:t>Evento en el cual se realiza la revisión del incremento del producto y se obtiene el </a:t>
          </a:r>
          <a:r>
            <a:rPr lang="es-ES" altLang="zh-CN" dirty="0" err="1"/>
            <a:t>feedback</a:t>
          </a:r>
          <a:r>
            <a:rPr lang="es-ES" altLang="zh-CN" dirty="0"/>
            <a:t> del resultado de la iteración a nivel de producto.</a:t>
          </a:r>
        </a:p>
      </dgm:t>
    </dgm:pt>
    <dgm:pt modelId="{FC822E35-C5F2-46DC-A498-F8384A6AF8E4}" type="parTrans" cxnId="{E46B1203-FAE3-48A0-93B9-6DF1D02A662F}">
      <dgm:prSet/>
      <dgm:spPr/>
      <dgm:t>
        <a:bodyPr/>
        <a:lstStyle/>
        <a:p>
          <a:endParaRPr lang="es-CO"/>
        </a:p>
      </dgm:t>
    </dgm:pt>
    <dgm:pt modelId="{EC0AFB50-D37B-4DA8-980B-359F980EF010}" type="sibTrans" cxnId="{E46B1203-FAE3-48A0-93B9-6DF1D02A662F}">
      <dgm:prSet/>
      <dgm:spPr/>
      <dgm:t>
        <a:bodyPr/>
        <a:lstStyle/>
        <a:p>
          <a:endParaRPr lang="es-CO"/>
        </a:p>
      </dgm:t>
    </dgm:pt>
    <dgm:pt modelId="{A6685E83-BEEC-49B3-B40A-539E2C0D7A1A}">
      <dgm:prSet phldrT="[Text]" phldr="0" custT="0"/>
      <dgm:spPr/>
      <dgm:t>
        <a:bodyPr vert="horz" wrap="square"/>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a:lnSpc>
              <a:spcPct val="100000"/>
            </a:lnSpc>
            <a:spcBef>
              <a:spcPct val="0"/>
            </a:spcBef>
            <a:spcAft>
              <a:spcPct val="35000"/>
            </a:spcAft>
          </a:pPr>
          <a:r>
            <a:rPr lang="es-ES" altLang="zh-CN"/>
            <a:t>Objetivo</a:t>
          </a:r>
        </a:p>
      </dgm:t>
    </dgm:pt>
    <dgm:pt modelId="{FECC43A3-D59E-4EE1-9557-8FBB90D5B362}" type="parTrans" cxnId="{A73EDF35-9614-4C88-B44E-B03D1AF7D41E}">
      <dgm:prSet/>
      <dgm:spPr/>
      <dgm:t>
        <a:bodyPr/>
        <a:lstStyle/>
        <a:p>
          <a:endParaRPr lang="zh-CN" altLang="en-US"/>
        </a:p>
      </dgm:t>
    </dgm:pt>
    <dgm:pt modelId="{68BB6C9A-B7F0-43A0-955B-FC8C4D4009BF}" type="sibTrans" cxnId="{A73EDF35-9614-4C88-B44E-B03D1AF7D41E}">
      <dgm:prSet/>
      <dgm:spPr/>
      <dgm:t>
        <a:bodyPr/>
        <a:lstStyle/>
        <a:p>
          <a:endParaRPr lang="zh-CN" altLang="en-US"/>
        </a:p>
      </dgm:t>
    </dgm:pt>
    <dgm:pt modelId="{CBA50553-63FA-4B5A-9888-EDDBA06CA593}">
      <dgm:prSet phldrT="[Tex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es-ES" altLang="zh-CN"/>
            <a:t>Validar lo implementado durante el sprint,  asegurando que se cumplan los criterios de aceptación y expectativas del PO.</a:t>
          </a:r>
        </a:p>
      </dgm:t>
    </dgm:pt>
    <dgm:pt modelId="{73E2772F-165D-4B56-ACC2-969CBF53B0A8}" type="parTrans" cxnId="{4EE631D5-3F94-438B-887F-57CAFABCA238}">
      <dgm:prSet/>
      <dgm:spPr/>
      <dgm:t>
        <a:bodyPr/>
        <a:lstStyle/>
        <a:p>
          <a:endParaRPr lang="zh-CN" altLang="en-US"/>
        </a:p>
      </dgm:t>
    </dgm:pt>
    <dgm:pt modelId="{7BFD1607-7356-4D3D-A829-75D002A3A4B0}" type="sibTrans" cxnId="{4EE631D5-3F94-438B-887F-57CAFABCA238}">
      <dgm:prSet/>
      <dgm:spPr/>
      <dgm:t>
        <a:bodyPr/>
        <a:lstStyle/>
        <a:p>
          <a:endParaRPr lang="zh-CN" altLang="en-US"/>
        </a:p>
      </dgm:t>
    </dgm:pt>
    <dgm:pt modelId="{C8DDDFA1-AF37-4444-AAEB-D51CEE212719}">
      <dgm:prSet phldrT="[Text]" phldr="0" custT="0"/>
      <dgm:spPr/>
      <dgm:t>
        <a:bodyPr vert="horz" wrap="square"/>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a:lnSpc>
              <a:spcPct val="100000"/>
            </a:lnSpc>
            <a:spcBef>
              <a:spcPct val="0"/>
            </a:spcBef>
            <a:spcAft>
              <a:spcPct val="35000"/>
            </a:spcAft>
          </a:pPr>
          <a:r>
            <a:rPr lang="es-ES" altLang="zh-CN" dirty="0"/>
            <a:t>Quién participa?</a:t>
          </a:r>
          <a:endParaRPr lang="zh-CN" altLang="en-US" dirty="0"/>
        </a:p>
      </dgm:t>
    </dgm:pt>
    <dgm:pt modelId="{26EA520A-5891-4EBA-B2AD-1840663D8C07}" type="parTrans" cxnId="{7A091435-1156-43D9-B6C6-46D6DE560D67}">
      <dgm:prSet/>
      <dgm:spPr/>
      <dgm:t>
        <a:bodyPr/>
        <a:lstStyle/>
        <a:p>
          <a:endParaRPr lang="zh-CN" altLang="en-US"/>
        </a:p>
      </dgm:t>
    </dgm:pt>
    <dgm:pt modelId="{CE2287C8-6424-4771-88FD-4DADE15C5A04}" type="sibTrans" cxnId="{7A091435-1156-43D9-B6C6-46D6DE560D67}">
      <dgm:prSet/>
      <dgm:spPr/>
      <dgm:t>
        <a:bodyPr/>
        <a:lstStyle/>
        <a:p>
          <a:endParaRPr lang="zh-CN" altLang="en-US"/>
        </a:p>
      </dgm:t>
    </dgm:pt>
    <dgm:pt modelId="{5AA02751-379E-46DB-884A-F23ACBC498EE}">
      <dgm:prSet phldrT="[Tex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es-ES" altLang="zh-CN"/>
            <a:t>Todo el equipo ágil, y quien sea necesario involucrar para la validación del incremento del producto.</a:t>
          </a:r>
        </a:p>
      </dgm:t>
    </dgm:pt>
    <dgm:pt modelId="{D0D77647-95BE-4607-B2F0-006D9CAB8F0E}" type="parTrans" cxnId="{0786092D-D327-4420-ABF3-541B64C6FABA}">
      <dgm:prSet/>
      <dgm:spPr/>
      <dgm:t>
        <a:bodyPr/>
        <a:lstStyle/>
        <a:p>
          <a:endParaRPr lang="zh-CN" altLang="en-US"/>
        </a:p>
      </dgm:t>
    </dgm:pt>
    <dgm:pt modelId="{3DBF6B9F-A188-4D67-ABE8-0633561FA9E5}" type="sibTrans" cxnId="{0786092D-D327-4420-ABF3-541B64C6FABA}">
      <dgm:prSet/>
      <dgm:spPr/>
      <dgm:t>
        <a:bodyPr/>
        <a:lstStyle/>
        <a:p>
          <a:endParaRPr lang="zh-CN" altLang="en-US"/>
        </a:p>
      </dgm:t>
    </dgm:pt>
    <dgm:pt modelId="{D5935282-3C7C-4F88-A1AE-C27DB8591514}" type="pres">
      <dgm:prSet presAssocID="{2E15931E-1654-4B73-89B2-8E333D9C42E0}" presName="Name0" presStyleCnt="0">
        <dgm:presLayoutVars>
          <dgm:dir/>
          <dgm:animLvl val="lvl"/>
          <dgm:resizeHandles val="exact"/>
        </dgm:presLayoutVars>
      </dgm:prSet>
      <dgm:spPr/>
      <dgm:t>
        <a:bodyPr/>
        <a:lstStyle/>
        <a:p>
          <a:endParaRPr lang="es-ES"/>
        </a:p>
      </dgm:t>
    </dgm:pt>
    <dgm:pt modelId="{E61486FD-113E-4C87-8ADF-B1A8E2A84801}" type="pres">
      <dgm:prSet presAssocID="{90DDC401-903F-495B-A387-FFA8A45891F6}" presName="linNode" presStyleCnt="0"/>
      <dgm:spPr/>
    </dgm:pt>
    <dgm:pt modelId="{96BE2B31-D87C-43E1-BE64-4C27B13F4AA4}" type="pres">
      <dgm:prSet presAssocID="{90DDC401-903F-495B-A387-FFA8A45891F6}" presName="parentText" presStyleLbl="node1" presStyleIdx="0" presStyleCnt="3">
        <dgm:presLayoutVars>
          <dgm:chMax val="1"/>
          <dgm:bulletEnabled val="1"/>
        </dgm:presLayoutVars>
      </dgm:prSet>
      <dgm:spPr/>
      <dgm:t>
        <a:bodyPr/>
        <a:lstStyle/>
        <a:p>
          <a:endParaRPr lang="es-ES"/>
        </a:p>
      </dgm:t>
    </dgm:pt>
    <dgm:pt modelId="{DD9406C3-FC80-4468-A55B-122D744D43F0}" type="pres">
      <dgm:prSet presAssocID="{90DDC401-903F-495B-A387-FFA8A45891F6}" presName="descendantText" presStyleLbl="alignAccFollowNode1" presStyleIdx="0" presStyleCnt="3">
        <dgm:presLayoutVars>
          <dgm:bulletEnabled val="1"/>
        </dgm:presLayoutVars>
      </dgm:prSet>
      <dgm:spPr/>
      <dgm:t>
        <a:bodyPr/>
        <a:lstStyle/>
        <a:p>
          <a:endParaRPr lang="es-ES"/>
        </a:p>
      </dgm:t>
    </dgm:pt>
    <dgm:pt modelId="{F1941F29-E51C-4282-956D-50CFAFAEB9B8}" type="pres">
      <dgm:prSet presAssocID="{35E5E878-0907-4014-9CFA-56AEFE6C22E5}" presName="sp" presStyleCnt="0"/>
      <dgm:spPr/>
    </dgm:pt>
    <dgm:pt modelId="{B589D1EC-5156-4FB2-BB1C-8E1290A868B9}" type="pres">
      <dgm:prSet presAssocID="{A6685E83-BEEC-49B3-B40A-539E2C0D7A1A}" presName="linNode" presStyleCnt="0"/>
      <dgm:spPr/>
    </dgm:pt>
    <dgm:pt modelId="{EBD335B5-8308-49CB-9630-99D852747B1F}" type="pres">
      <dgm:prSet presAssocID="{A6685E83-BEEC-49B3-B40A-539E2C0D7A1A}" presName="parentText" presStyleLbl="node1" presStyleIdx="1" presStyleCnt="3">
        <dgm:presLayoutVars>
          <dgm:chMax val="1"/>
          <dgm:bulletEnabled val="1"/>
        </dgm:presLayoutVars>
      </dgm:prSet>
      <dgm:spPr/>
      <dgm:t>
        <a:bodyPr/>
        <a:lstStyle/>
        <a:p>
          <a:endParaRPr lang="es-ES"/>
        </a:p>
      </dgm:t>
    </dgm:pt>
    <dgm:pt modelId="{6EB2A58E-CA03-4F76-94B6-D8FE50231963}" type="pres">
      <dgm:prSet presAssocID="{A6685E83-BEEC-49B3-B40A-539E2C0D7A1A}" presName="descendantText" presStyleLbl="alignAccFollowNode1" presStyleIdx="1" presStyleCnt="3">
        <dgm:presLayoutVars>
          <dgm:bulletEnabled val="1"/>
        </dgm:presLayoutVars>
      </dgm:prSet>
      <dgm:spPr/>
      <dgm:t>
        <a:bodyPr/>
        <a:lstStyle/>
        <a:p>
          <a:endParaRPr lang="es-ES"/>
        </a:p>
      </dgm:t>
    </dgm:pt>
    <dgm:pt modelId="{A76EE5BB-CBA4-4DD9-BFB7-3F3F246C9BF0}" type="pres">
      <dgm:prSet presAssocID="{68BB6C9A-B7F0-43A0-955B-FC8C4D4009BF}" presName="sp" presStyleCnt="0"/>
      <dgm:spPr/>
    </dgm:pt>
    <dgm:pt modelId="{2BB2A428-FB05-47E5-AC5F-C6A7936A9AC0}" type="pres">
      <dgm:prSet presAssocID="{C8DDDFA1-AF37-4444-AAEB-D51CEE212719}" presName="linNode" presStyleCnt="0"/>
      <dgm:spPr/>
    </dgm:pt>
    <dgm:pt modelId="{B093CE78-670B-40EB-95CF-315E334D550F}" type="pres">
      <dgm:prSet presAssocID="{C8DDDFA1-AF37-4444-AAEB-D51CEE212719}" presName="parentText" presStyleLbl="node1" presStyleIdx="2" presStyleCnt="3">
        <dgm:presLayoutVars>
          <dgm:chMax val="1"/>
          <dgm:bulletEnabled val="1"/>
        </dgm:presLayoutVars>
      </dgm:prSet>
      <dgm:spPr/>
      <dgm:t>
        <a:bodyPr/>
        <a:lstStyle/>
        <a:p>
          <a:endParaRPr lang="es-ES"/>
        </a:p>
      </dgm:t>
    </dgm:pt>
    <dgm:pt modelId="{64028F0D-BE57-4642-92F7-303D4E45C524}" type="pres">
      <dgm:prSet presAssocID="{C8DDDFA1-AF37-4444-AAEB-D51CEE212719}" presName="descendantText" presStyleLbl="alignAccFollowNode1" presStyleIdx="2" presStyleCnt="3">
        <dgm:presLayoutVars>
          <dgm:bulletEnabled val="1"/>
        </dgm:presLayoutVars>
      </dgm:prSet>
      <dgm:spPr/>
      <dgm:t>
        <a:bodyPr/>
        <a:lstStyle/>
        <a:p>
          <a:endParaRPr lang="es-ES"/>
        </a:p>
      </dgm:t>
    </dgm:pt>
  </dgm:ptLst>
  <dgm:cxnLst>
    <dgm:cxn modelId="{DB59EEC3-6BB6-4359-B608-4218483D26B1}" type="presOf" srcId="{5AA02751-379E-46DB-884A-F23ACBC498EE}" destId="{64028F0D-BE57-4642-92F7-303D4E45C524}" srcOrd="0" destOrd="0" presId="urn:microsoft.com/office/officeart/2005/8/layout/vList5"/>
    <dgm:cxn modelId="{5AB6C122-B2F8-4782-8115-46FD0693D0D3}" srcId="{2E15931E-1654-4B73-89B2-8E333D9C42E0}" destId="{90DDC401-903F-495B-A387-FFA8A45891F6}" srcOrd="0" destOrd="0" parTransId="{C8BB0B8A-C63A-4F83-B8DD-3A7CE259E4EE}" sibTransId="{35E5E878-0907-4014-9CFA-56AEFE6C22E5}"/>
    <dgm:cxn modelId="{85E8DAE7-39D0-4B09-831A-17B1DCCD0F64}" type="presOf" srcId="{C8DDDFA1-AF37-4444-AAEB-D51CEE212719}" destId="{B093CE78-670B-40EB-95CF-315E334D550F}" srcOrd="0" destOrd="0" presId="urn:microsoft.com/office/officeart/2005/8/layout/vList5"/>
    <dgm:cxn modelId="{2A6BD3A2-213B-4DD9-A66D-379E64770BB4}" type="presOf" srcId="{A6685E83-BEEC-49B3-B40A-539E2C0D7A1A}" destId="{EBD335B5-8308-49CB-9630-99D852747B1F}" srcOrd="0" destOrd="0" presId="urn:microsoft.com/office/officeart/2005/8/layout/vList5"/>
    <dgm:cxn modelId="{00A6F07E-5B00-40FF-A4FE-A790D3BED14B}" type="presOf" srcId="{90DDC401-903F-495B-A387-FFA8A45891F6}" destId="{96BE2B31-D87C-43E1-BE64-4C27B13F4AA4}" srcOrd="0" destOrd="0" presId="urn:microsoft.com/office/officeart/2005/8/layout/vList5"/>
    <dgm:cxn modelId="{5A61D09C-BFDB-45D5-ABEF-CBA68C97D9A7}" type="presOf" srcId="{E08CEB0C-E37F-4DCA-A8EA-4B2CD3AD7754}" destId="{DD9406C3-FC80-4468-A55B-122D744D43F0}" srcOrd="0" destOrd="0" presId="urn:microsoft.com/office/officeart/2005/8/layout/vList5"/>
    <dgm:cxn modelId="{60EAC2BC-26B2-4900-AB52-AD67F954B9FC}" type="presOf" srcId="{2E15931E-1654-4B73-89B2-8E333D9C42E0}" destId="{D5935282-3C7C-4F88-A1AE-C27DB8591514}" srcOrd="0" destOrd="0" presId="urn:microsoft.com/office/officeart/2005/8/layout/vList5"/>
    <dgm:cxn modelId="{495C1567-06A0-4C45-8E42-D7F992E2545B}" srcId="{90DDC401-903F-495B-A387-FFA8A45891F6}" destId="{E08CEB0C-E37F-4DCA-A8EA-4B2CD3AD7754}" srcOrd="0" destOrd="0" parTransId="{FB4BCC77-44E9-4065-8A2F-90CD32DE34E3}" sibTransId="{41FED480-3E2E-47A2-B997-02D527BC8082}"/>
    <dgm:cxn modelId="{7A091435-1156-43D9-B6C6-46D6DE560D67}" srcId="{2E15931E-1654-4B73-89B2-8E333D9C42E0}" destId="{C8DDDFA1-AF37-4444-AAEB-D51CEE212719}" srcOrd="2" destOrd="0" parTransId="{26EA520A-5891-4EBA-B2AD-1840663D8C07}" sibTransId="{CE2287C8-6424-4771-88FD-4DADE15C5A04}"/>
    <dgm:cxn modelId="{BFEC4E49-4999-4BC3-99BB-96B955C4461F}" type="presOf" srcId="{750D5BDF-0485-4FC7-B79F-155F1EE3CDC9}" destId="{DD9406C3-FC80-4468-A55B-122D744D43F0}" srcOrd="0" destOrd="1" presId="urn:microsoft.com/office/officeart/2005/8/layout/vList5"/>
    <dgm:cxn modelId="{A73EDF35-9614-4C88-B44E-B03D1AF7D41E}" srcId="{2E15931E-1654-4B73-89B2-8E333D9C42E0}" destId="{A6685E83-BEEC-49B3-B40A-539E2C0D7A1A}" srcOrd="1" destOrd="0" parTransId="{FECC43A3-D59E-4EE1-9557-8FBB90D5B362}" sibTransId="{68BB6C9A-B7F0-43A0-955B-FC8C4D4009BF}"/>
    <dgm:cxn modelId="{4EE631D5-3F94-438B-887F-57CAFABCA238}" srcId="{A6685E83-BEEC-49B3-B40A-539E2C0D7A1A}" destId="{CBA50553-63FA-4B5A-9888-EDDBA06CA593}" srcOrd="0" destOrd="0" parTransId="{73E2772F-165D-4B56-ACC2-969CBF53B0A8}" sibTransId="{7BFD1607-7356-4D3D-A829-75D002A3A4B0}"/>
    <dgm:cxn modelId="{E46B1203-FAE3-48A0-93B9-6DF1D02A662F}" srcId="{90DDC401-903F-495B-A387-FFA8A45891F6}" destId="{750D5BDF-0485-4FC7-B79F-155F1EE3CDC9}" srcOrd="1" destOrd="0" parTransId="{FC822E35-C5F2-46DC-A498-F8384A6AF8E4}" sibTransId="{EC0AFB50-D37B-4DA8-980B-359F980EF010}"/>
    <dgm:cxn modelId="{0786092D-D327-4420-ABF3-541B64C6FABA}" srcId="{C8DDDFA1-AF37-4444-AAEB-D51CEE212719}" destId="{5AA02751-379E-46DB-884A-F23ACBC498EE}" srcOrd="0" destOrd="0" parTransId="{D0D77647-95BE-4607-B2F0-006D9CAB8F0E}" sibTransId="{3DBF6B9F-A188-4D67-ABE8-0633561FA9E5}"/>
    <dgm:cxn modelId="{F8C635DA-03B3-4ABE-8031-A6C6F5D1D28C}" type="presOf" srcId="{CBA50553-63FA-4B5A-9888-EDDBA06CA593}" destId="{6EB2A58E-CA03-4F76-94B6-D8FE50231963}" srcOrd="0" destOrd="0" presId="urn:microsoft.com/office/officeart/2005/8/layout/vList5"/>
    <dgm:cxn modelId="{8A943F32-C698-4505-950D-F0B7C5B6C7B5}" type="presParOf" srcId="{D5935282-3C7C-4F88-A1AE-C27DB8591514}" destId="{E61486FD-113E-4C87-8ADF-B1A8E2A84801}" srcOrd="0" destOrd="0" presId="urn:microsoft.com/office/officeart/2005/8/layout/vList5"/>
    <dgm:cxn modelId="{C38DF0BC-2AF5-478B-A325-540F0AA585A9}" type="presParOf" srcId="{E61486FD-113E-4C87-8ADF-B1A8E2A84801}" destId="{96BE2B31-D87C-43E1-BE64-4C27B13F4AA4}" srcOrd="0" destOrd="0" presId="urn:microsoft.com/office/officeart/2005/8/layout/vList5"/>
    <dgm:cxn modelId="{6485AB13-18A9-4A63-B0E7-68D6AC851374}" type="presParOf" srcId="{E61486FD-113E-4C87-8ADF-B1A8E2A84801}" destId="{DD9406C3-FC80-4468-A55B-122D744D43F0}" srcOrd="1" destOrd="0" presId="urn:microsoft.com/office/officeart/2005/8/layout/vList5"/>
    <dgm:cxn modelId="{BD0FBAF4-F67A-4FCA-AF11-7DF49D5A74C0}" type="presParOf" srcId="{D5935282-3C7C-4F88-A1AE-C27DB8591514}" destId="{F1941F29-E51C-4282-956D-50CFAFAEB9B8}" srcOrd="1" destOrd="0" presId="urn:microsoft.com/office/officeart/2005/8/layout/vList5"/>
    <dgm:cxn modelId="{02CBA124-283D-45A9-BEB9-5069593FDE00}" type="presParOf" srcId="{D5935282-3C7C-4F88-A1AE-C27DB8591514}" destId="{B589D1EC-5156-4FB2-BB1C-8E1290A868B9}" srcOrd="2" destOrd="0" presId="urn:microsoft.com/office/officeart/2005/8/layout/vList5"/>
    <dgm:cxn modelId="{902A65F0-336F-4130-9027-D24609979BCD}" type="presParOf" srcId="{B589D1EC-5156-4FB2-BB1C-8E1290A868B9}" destId="{EBD335B5-8308-49CB-9630-99D852747B1F}" srcOrd="0" destOrd="0" presId="urn:microsoft.com/office/officeart/2005/8/layout/vList5"/>
    <dgm:cxn modelId="{E4D8F829-69DE-4AF5-B782-897A3CF069D9}" type="presParOf" srcId="{B589D1EC-5156-4FB2-BB1C-8E1290A868B9}" destId="{6EB2A58E-CA03-4F76-94B6-D8FE50231963}" srcOrd="1" destOrd="0" presId="urn:microsoft.com/office/officeart/2005/8/layout/vList5"/>
    <dgm:cxn modelId="{10FD3CD1-A26A-495A-A166-4E5B68638623}" type="presParOf" srcId="{D5935282-3C7C-4F88-A1AE-C27DB8591514}" destId="{A76EE5BB-CBA4-4DD9-BFB7-3F3F246C9BF0}" srcOrd="3" destOrd="0" presId="urn:microsoft.com/office/officeart/2005/8/layout/vList5"/>
    <dgm:cxn modelId="{978054CA-3A50-4918-9FE6-5F0A67AD61FD}" type="presParOf" srcId="{D5935282-3C7C-4F88-A1AE-C27DB8591514}" destId="{2BB2A428-FB05-47E5-AC5F-C6A7936A9AC0}" srcOrd="4" destOrd="0" presId="urn:microsoft.com/office/officeart/2005/8/layout/vList5"/>
    <dgm:cxn modelId="{6D60D72A-EDE5-4070-8A50-B5F9AC15585C}" type="presParOf" srcId="{2BB2A428-FB05-47E5-AC5F-C6A7936A9AC0}" destId="{B093CE78-670B-40EB-95CF-315E334D550F}" srcOrd="0" destOrd="0" presId="urn:microsoft.com/office/officeart/2005/8/layout/vList5"/>
    <dgm:cxn modelId="{E5484A09-D250-411E-8179-64BE6786429D}" type="presParOf" srcId="{2BB2A428-FB05-47E5-AC5F-C6A7936A9AC0}" destId="{64028F0D-BE57-4642-92F7-303D4E45C52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6C320EB-5352-40AA-A0A9-C13066E1373C}" type="doc">
      <dgm:prSet loTypeId="urn:microsoft.com/office/officeart/2005/8/layout/list1#1" loCatId="list" qsTypeId="urn:microsoft.com/office/officeart/2005/8/quickstyle/simple1#4" qsCatId="simple" csTypeId="urn:microsoft.com/office/officeart/2005/8/colors/accent1_1#1" csCatId="accent1" phldr="1"/>
      <dgm:spPr/>
      <dgm:t>
        <a:bodyPr/>
        <a:lstStyle/>
        <a:p>
          <a:endParaRPr lang="zh-CN" altLang="en-US"/>
        </a:p>
      </dgm:t>
    </dgm:pt>
    <dgm:pt modelId="{773C5012-55F9-436E-B78B-2A38D8AAA0C0}">
      <dgm:prSet phldrT="[Text]" phldr="0" custT="0"/>
      <dgm:spPr/>
      <dgm:t>
        <a:bodyPr vert="horz" wrap="square"/>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35000"/>
            </a:spcAft>
          </a:pPr>
          <a:r>
            <a:rPr lang="es-ES" altLang="zh-CN" dirty="0"/>
            <a:t>Qué es?</a:t>
          </a:r>
          <a:endParaRPr lang="zh-CN" altLang="en-US" dirty="0"/>
        </a:p>
      </dgm:t>
    </dgm:pt>
    <dgm:pt modelId="{E1399106-9BE2-43F4-9430-F473CB36780F}" type="parTrans" cxnId="{52ADC6C1-1E83-44C4-8C45-533B6EAC0C46}">
      <dgm:prSet/>
      <dgm:spPr/>
      <dgm:t>
        <a:bodyPr/>
        <a:lstStyle/>
        <a:p>
          <a:endParaRPr lang="zh-CN" altLang="en-US"/>
        </a:p>
      </dgm:t>
    </dgm:pt>
    <dgm:pt modelId="{507A6FE3-4D55-4ED6-A973-429D64C5DF28}" type="sibTrans" cxnId="{52ADC6C1-1E83-44C4-8C45-533B6EAC0C46}">
      <dgm:prSet/>
      <dgm:spPr/>
      <dgm:t>
        <a:bodyPr/>
        <a:lstStyle/>
        <a:p>
          <a:endParaRPr lang="zh-CN" altLang="en-US"/>
        </a:p>
      </dgm:t>
    </dgm:pt>
    <dgm:pt modelId="{10A7DADB-F03E-49B9-BA2B-9786F6B3C7B3}">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dirty="0"/>
            <a:t>Reunión donde el equipo ágil, revisa los resultados y prácticas de trabajo usadas durante la iteración, e identifican oportunidades de mejora de los cuales se generan planes de acción.</a:t>
          </a:r>
        </a:p>
      </dgm:t>
    </dgm:pt>
    <dgm:pt modelId="{AE1BB160-06F6-43E8-9B85-8292EFB19265}" type="parTrans" cxnId="{92C397D9-9457-4CE7-B125-5884ADC7F37B}">
      <dgm:prSet/>
      <dgm:spPr/>
      <dgm:t>
        <a:bodyPr/>
        <a:lstStyle/>
        <a:p>
          <a:endParaRPr lang="es-CO"/>
        </a:p>
      </dgm:t>
    </dgm:pt>
    <dgm:pt modelId="{D7E1A423-EDA5-42CC-A994-979174041A26}" type="sibTrans" cxnId="{92C397D9-9457-4CE7-B125-5884ADC7F37B}">
      <dgm:prSet/>
      <dgm:spPr/>
      <dgm:t>
        <a:bodyPr/>
        <a:lstStyle/>
        <a:p>
          <a:endParaRPr lang="es-CO"/>
        </a:p>
      </dgm:t>
    </dgm:pt>
    <dgm:pt modelId="{CA58FE74-4619-4E47-BA6C-E0CD35AF5AC2}">
      <dgm:prSet phldrT="[Text]" phldr="0" custT="0"/>
      <dgm:spPr/>
      <dgm:t>
        <a:bodyPr vert="horz" wrap="square"/>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35000"/>
            </a:spcAft>
          </a:pPr>
          <a:r>
            <a:rPr lang="es-ES" altLang="zh-CN"/>
            <a:t>Objetivo</a:t>
          </a:r>
          <a:endParaRPr lang="zh-CN" altLang="en-US"/>
        </a:p>
      </dgm:t>
    </dgm:pt>
    <dgm:pt modelId="{EBAD4DA7-135F-4F4E-9475-804E7DC205D2}" type="parTrans" cxnId="{523F2309-D9D9-4F8E-91C5-BAA5C732F7D5}">
      <dgm:prSet/>
      <dgm:spPr/>
      <dgm:t>
        <a:bodyPr/>
        <a:lstStyle/>
        <a:p>
          <a:endParaRPr lang="zh-CN" altLang="en-US"/>
        </a:p>
      </dgm:t>
    </dgm:pt>
    <dgm:pt modelId="{5723A07A-E737-45B0-B84E-97FB4DE86580}" type="sibTrans" cxnId="{523F2309-D9D9-4F8E-91C5-BAA5C732F7D5}">
      <dgm:prSet/>
      <dgm:spPr/>
      <dgm:t>
        <a:bodyPr/>
        <a:lstStyle/>
        <a:p>
          <a:endParaRPr lang="zh-CN" altLang="en-US"/>
        </a:p>
      </dgm:t>
    </dgm:pt>
    <dgm:pt modelId="{65B1F592-F228-4A91-A2C4-BC946F0E65D2}">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dirty="0"/>
            <a:t>Evaluar el resultado del trabajo realizado como equipo.</a:t>
          </a:r>
        </a:p>
      </dgm:t>
    </dgm:pt>
    <dgm:pt modelId="{1A7D7BF6-F0D0-4EF1-BF1F-A9C52844F18F}" type="parTrans" cxnId="{EACA1FC9-B4D4-4895-BB04-95F4C150C607}">
      <dgm:prSet/>
      <dgm:spPr/>
      <dgm:t>
        <a:bodyPr/>
        <a:lstStyle/>
        <a:p>
          <a:endParaRPr lang="es-CO"/>
        </a:p>
      </dgm:t>
    </dgm:pt>
    <dgm:pt modelId="{860CE74F-28E9-4CCD-B9D0-CDFB84B4E3BD}" type="sibTrans" cxnId="{EACA1FC9-B4D4-4895-BB04-95F4C150C607}">
      <dgm:prSet/>
      <dgm:spPr/>
      <dgm:t>
        <a:bodyPr/>
        <a:lstStyle/>
        <a:p>
          <a:endParaRPr lang="es-CO"/>
        </a:p>
      </dgm:t>
    </dgm:pt>
    <dgm:pt modelId="{2E3B12AF-9290-4CF4-9B88-CE9A48544361}">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a:t>Aportar a la mejora continua.</a:t>
          </a:r>
        </a:p>
      </dgm:t>
    </dgm:pt>
    <dgm:pt modelId="{9D4C150D-1569-4A4E-ABD7-34A1FE991028}" type="parTrans" cxnId="{97FEB2F7-7A7B-466B-86D1-4663CD743AB3}">
      <dgm:prSet/>
      <dgm:spPr/>
      <dgm:t>
        <a:bodyPr/>
        <a:lstStyle/>
        <a:p>
          <a:endParaRPr lang="es-CO"/>
        </a:p>
      </dgm:t>
    </dgm:pt>
    <dgm:pt modelId="{8BD8BEFD-56F0-44E1-AEFC-3BA4349161C4}" type="sibTrans" cxnId="{97FEB2F7-7A7B-466B-86D1-4663CD743AB3}">
      <dgm:prSet/>
      <dgm:spPr/>
      <dgm:t>
        <a:bodyPr/>
        <a:lstStyle/>
        <a:p>
          <a:endParaRPr lang="es-CO"/>
        </a:p>
      </dgm:t>
    </dgm:pt>
    <dgm:pt modelId="{D3284563-CEAB-43B3-81C4-5F6C081CBB78}">
      <dgm:prSet phldrT="[Text]" phldr="0" custT="0"/>
      <dgm:spPr/>
      <dgm:t>
        <a:bodyPr vert="horz" wrap="square"/>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35000"/>
            </a:spcAft>
          </a:pPr>
          <a:r>
            <a:rPr lang="es-ES" altLang="zh-CN" dirty="0"/>
            <a:t>Quién Participa?</a:t>
          </a:r>
          <a:endParaRPr lang="zh-CN" altLang="en-US" dirty="0"/>
        </a:p>
      </dgm:t>
    </dgm:pt>
    <dgm:pt modelId="{A2E240DA-ABFA-4A24-BE34-ABE926603D67}" type="parTrans" cxnId="{3AB23166-50ED-4E72-A1A7-DA4F399976CA}">
      <dgm:prSet/>
      <dgm:spPr/>
      <dgm:t>
        <a:bodyPr/>
        <a:lstStyle/>
        <a:p>
          <a:endParaRPr lang="zh-CN" altLang="en-US"/>
        </a:p>
      </dgm:t>
    </dgm:pt>
    <dgm:pt modelId="{2E43EE94-FE21-4F90-81B3-CED5B1ECC8C9}" type="sibTrans" cxnId="{3AB23166-50ED-4E72-A1A7-DA4F399976CA}">
      <dgm:prSet/>
      <dgm:spPr/>
      <dgm:t>
        <a:bodyPr/>
        <a:lstStyle/>
        <a:p>
          <a:endParaRPr lang="zh-CN" altLang="en-US"/>
        </a:p>
      </dgm:t>
    </dgm:pt>
    <dgm:pt modelId="{0F7E43F1-ABFC-4B07-889A-CD6EFF0866FB}">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a:t>Todo el equipo ágil.</a:t>
          </a:r>
        </a:p>
      </dgm:t>
    </dgm:pt>
    <dgm:pt modelId="{314BD7EB-581D-48CD-A382-DB4B3BB63711}" type="parTrans" cxnId="{0781C7E8-7768-4BCF-A5AD-DCD1AADEDF27}">
      <dgm:prSet/>
      <dgm:spPr/>
      <dgm:t>
        <a:bodyPr/>
        <a:lstStyle/>
        <a:p>
          <a:endParaRPr lang="es-CO"/>
        </a:p>
      </dgm:t>
    </dgm:pt>
    <dgm:pt modelId="{AE6B9CC2-DB95-4D23-83BD-29171528134B}" type="sibTrans" cxnId="{0781C7E8-7768-4BCF-A5AD-DCD1AADEDF27}">
      <dgm:prSet/>
      <dgm:spPr/>
      <dgm:t>
        <a:bodyPr/>
        <a:lstStyle/>
        <a:p>
          <a:endParaRPr lang="es-CO"/>
        </a:p>
      </dgm:t>
    </dgm:pt>
    <dgm:pt modelId="{E5EECCA3-F875-4B71-92CC-9CCDFB7DBFEF}" type="pres">
      <dgm:prSet presAssocID="{26C320EB-5352-40AA-A0A9-C13066E1373C}" presName="linear" presStyleCnt="0">
        <dgm:presLayoutVars>
          <dgm:dir/>
          <dgm:animLvl val="lvl"/>
          <dgm:resizeHandles val="exact"/>
        </dgm:presLayoutVars>
      </dgm:prSet>
      <dgm:spPr/>
      <dgm:t>
        <a:bodyPr/>
        <a:lstStyle/>
        <a:p>
          <a:endParaRPr lang="es-ES"/>
        </a:p>
      </dgm:t>
    </dgm:pt>
    <dgm:pt modelId="{667CAF5C-37C0-43B7-8B7E-02CCA3754DB9}" type="pres">
      <dgm:prSet presAssocID="{773C5012-55F9-436E-B78B-2A38D8AAA0C0}" presName="parentLin" presStyleCnt="0"/>
      <dgm:spPr/>
    </dgm:pt>
    <dgm:pt modelId="{58B158CB-C1D2-4676-88E6-6B3937A00A96}" type="pres">
      <dgm:prSet presAssocID="{773C5012-55F9-436E-B78B-2A38D8AAA0C0}" presName="parentLeftMargin" presStyleLbl="node1" presStyleIdx="0" presStyleCnt="3"/>
      <dgm:spPr/>
      <dgm:t>
        <a:bodyPr/>
        <a:lstStyle/>
        <a:p>
          <a:endParaRPr lang="es-ES"/>
        </a:p>
      </dgm:t>
    </dgm:pt>
    <dgm:pt modelId="{D0971512-D8E1-4E4B-89F4-FF2EB164C196}" type="pres">
      <dgm:prSet presAssocID="{773C5012-55F9-436E-B78B-2A38D8AAA0C0}" presName="parentText" presStyleLbl="node1" presStyleIdx="0" presStyleCnt="3">
        <dgm:presLayoutVars>
          <dgm:chMax val="0"/>
          <dgm:bulletEnabled val="1"/>
        </dgm:presLayoutVars>
      </dgm:prSet>
      <dgm:spPr/>
      <dgm:t>
        <a:bodyPr/>
        <a:lstStyle/>
        <a:p>
          <a:endParaRPr lang="es-ES"/>
        </a:p>
      </dgm:t>
    </dgm:pt>
    <dgm:pt modelId="{05E10EBB-C85A-471E-9935-B48B9C39A12E}" type="pres">
      <dgm:prSet presAssocID="{773C5012-55F9-436E-B78B-2A38D8AAA0C0}" presName="negativeSpace" presStyleCnt="0"/>
      <dgm:spPr/>
    </dgm:pt>
    <dgm:pt modelId="{1F055725-8984-42CB-98CB-8E7728DD5EAB}" type="pres">
      <dgm:prSet presAssocID="{773C5012-55F9-436E-B78B-2A38D8AAA0C0}" presName="childText" presStyleLbl="conFgAcc1" presStyleIdx="0" presStyleCnt="3">
        <dgm:presLayoutVars>
          <dgm:bulletEnabled val="1"/>
        </dgm:presLayoutVars>
      </dgm:prSet>
      <dgm:spPr/>
      <dgm:t>
        <a:bodyPr/>
        <a:lstStyle/>
        <a:p>
          <a:endParaRPr lang="es-ES"/>
        </a:p>
      </dgm:t>
    </dgm:pt>
    <dgm:pt modelId="{5785404B-F53E-4CF2-A702-90A46E89CED8}" type="pres">
      <dgm:prSet presAssocID="{507A6FE3-4D55-4ED6-A973-429D64C5DF28}" presName="spaceBetweenRectangles" presStyleCnt="0"/>
      <dgm:spPr/>
    </dgm:pt>
    <dgm:pt modelId="{EF963990-07B7-4DBC-8CFE-C86D15B61BB6}" type="pres">
      <dgm:prSet presAssocID="{CA58FE74-4619-4E47-BA6C-E0CD35AF5AC2}" presName="parentLin" presStyleCnt="0"/>
      <dgm:spPr/>
    </dgm:pt>
    <dgm:pt modelId="{AEA4B341-6C57-43B8-BC42-9813D43D1335}" type="pres">
      <dgm:prSet presAssocID="{CA58FE74-4619-4E47-BA6C-E0CD35AF5AC2}" presName="parentLeftMargin" presStyleLbl="node1" presStyleIdx="0" presStyleCnt="3"/>
      <dgm:spPr/>
      <dgm:t>
        <a:bodyPr/>
        <a:lstStyle/>
        <a:p>
          <a:endParaRPr lang="es-ES"/>
        </a:p>
      </dgm:t>
    </dgm:pt>
    <dgm:pt modelId="{DD07B078-3354-4F1B-9438-E4F95C4B43A6}" type="pres">
      <dgm:prSet presAssocID="{CA58FE74-4619-4E47-BA6C-E0CD35AF5AC2}" presName="parentText" presStyleLbl="node1" presStyleIdx="1" presStyleCnt="3">
        <dgm:presLayoutVars>
          <dgm:chMax val="0"/>
          <dgm:bulletEnabled val="1"/>
        </dgm:presLayoutVars>
      </dgm:prSet>
      <dgm:spPr/>
      <dgm:t>
        <a:bodyPr/>
        <a:lstStyle/>
        <a:p>
          <a:endParaRPr lang="es-ES"/>
        </a:p>
      </dgm:t>
    </dgm:pt>
    <dgm:pt modelId="{98F9047E-C8BE-4990-B6F7-84F4581E1FEA}" type="pres">
      <dgm:prSet presAssocID="{CA58FE74-4619-4E47-BA6C-E0CD35AF5AC2}" presName="negativeSpace" presStyleCnt="0"/>
      <dgm:spPr/>
    </dgm:pt>
    <dgm:pt modelId="{FB20FF5F-D131-4A8A-AEBC-01A2B84D6655}" type="pres">
      <dgm:prSet presAssocID="{CA58FE74-4619-4E47-BA6C-E0CD35AF5AC2}" presName="childText" presStyleLbl="conFgAcc1" presStyleIdx="1" presStyleCnt="3">
        <dgm:presLayoutVars>
          <dgm:bulletEnabled val="1"/>
        </dgm:presLayoutVars>
      </dgm:prSet>
      <dgm:spPr/>
      <dgm:t>
        <a:bodyPr/>
        <a:lstStyle/>
        <a:p>
          <a:endParaRPr lang="es-ES"/>
        </a:p>
      </dgm:t>
    </dgm:pt>
    <dgm:pt modelId="{AC1FEB9E-7ED9-4E44-9D47-B63AE5862158}" type="pres">
      <dgm:prSet presAssocID="{5723A07A-E737-45B0-B84E-97FB4DE86580}" presName="spaceBetweenRectangles" presStyleCnt="0"/>
      <dgm:spPr/>
    </dgm:pt>
    <dgm:pt modelId="{04A221FB-3A34-4804-9E1E-FAA254BEF819}" type="pres">
      <dgm:prSet presAssocID="{D3284563-CEAB-43B3-81C4-5F6C081CBB78}" presName="parentLin" presStyleCnt="0"/>
      <dgm:spPr/>
    </dgm:pt>
    <dgm:pt modelId="{09CBCBA7-E2EE-4654-BCFB-AB2C2D77E66B}" type="pres">
      <dgm:prSet presAssocID="{D3284563-CEAB-43B3-81C4-5F6C081CBB78}" presName="parentLeftMargin" presStyleLbl="node1" presStyleIdx="1" presStyleCnt="3"/>
      <dgm:spPr/>
      <dgm:t>
        <a:bodyPr/>
        <a:lstStyle/>
        <a:p>
          <a:endParaRPr lang="es-ES"/>
        </a:p>
      </dgm:t>
    </dgm:pt>
    <dgm:pt modelId="{F8B30F84-9FC1-4455-B8FC-CA5DC2189586}" type="pres">
      <dgm:prSet presAssocID="{D3284563-CEAB-43B3-81C4-5F6C081CBB78}" presName="parentText" presStyleLbl="node1" presStyleIdx="2" presStyleCnt="3">
        <dgm:presLayoutVars>
          <dgm:chMax val="0"/>
          <dgm:bulletEnabled val="1"/>
        </dgm:presLayoutVars>
      </dgm:prSet>
      <dgm:spPr/>
      <dgm:t>
        <a:bodyPr/>
        <a:lstStyle/>
        <a:p>
          <a:endParaRPr lang="es-ES"/>
        </a:p>
      </dgm:t>
    </dgm:pt>
    <dgm:pt modelId="{75AF99AA-34AA-4169-A0AA-91E0CC0C2D15}" type="pres">
      <dgm:prSet presAssocID="{D3284563-CEAB-43B3-81C4-5F6C081CBB78}" presName="negativeSpace" presStyleCnt="0"/>
      <dgm:spPr/>
    </dgm:pt>
    <dgm:pt modelId="{F855875C-E8B4-4273-8C6C-6A8EC3091B3C}" type="pres">
      <dgm:prSet presAssocID="{D3284563-CEAB-43B3-81C4-5F6C081CBB78}" presName="childText" presStyleLbl="conFgAcc1" presStyleIdx="2" presStyleCnt="3">
        <dgm:presLayoutVars>
          <dgm:bulletEnabled val="1"/>
        </dgm:presLayoutVars>
      </dgm:prSet>
      <dgm:spPr/>
      <dgm:t>
        <a:bodyPr/>
        <a:lstStyle/>
        <a:p>
          <a:endParaRPr lang="es-ES"/>
        </a:p>
      </dgm:t>
    </dgm:pt>
  </dgm:ptLst>
  <dgm:cxnLst>
    <dgm:cxn modelId="{92C397D9-9457-4CE7-B125-5884ADC7F37B}" srcId="{773C5012-55F9-436E-B78B-2A38D8AAA0C0}" destId="{10A7DADB-F03E-49B9-BA2B-9786F6B3C7B3}" srcOrd="0" destOrd="0" parTransId="{AE1BB160-06F6-43E8-9B85-8292EFB19265}" sibTransId="{D7E1A423-EDA5-42CC-A994-979174041A26}"/>
    <dgm:cxn modelId="{97FEB2F7-7A7B-466B-86D1-4663CD743AB3}" srcId="{CA58FE74-4619-4E47-BA6C-E0CD35AF5AC2}" destId="{2E3B12AF-9290-4CF4-9B88-CE9A48544361}" srcOrd="1" destOrd="0" parTransId="{9D4C150D-1569-4A4E-ABD7-34A1FE991028}" sibTransId="{8BD8BEFD-56F0-44E1-AEFC-3BA4349161C4}"/>
    <dgm:cxn modelId="{CFB51AD3-F9C2-4522-9AF5-30987F66CE89}" type="presOf" srcId="{773C5012-55F9-436E-B78B-2A38D8AAA0C0}" destId="{58B158CB-C1D2-4676-88E6-6B3937A00A96}" srcOrd="0" destOrd="0" presId="urn:microsoft.com/office/officeart/2005/8/layout/list1#1"/>
    <dgm:cxn modelId="{52ADC6C1-1E83-44C4-8C45-533B6EAC0C46}" srcId="{26C320EB-5352-40AA-A0A9-C13066E1373C}" destId="{773C5012-55F9-436E-B78B-2A38D8AAA0C0}" srcOrd="0" destOrd="0" parTransId="{E1399106-9BE2-43F4-9430-F473CB36780F}" sibTransId="{507A6FE3-4D55-4ED6-A973-429D64C5DF28}"/>
    <dgm:cxn modelId="{523F2309-D9D9-4F8E-91C5-BAA5C732F7D5}" srcId="{26C320EB-5352-40AA-A0A9-C13066E1373C}" destId="{CA58FE74-4619-4E47-BA6C-E0CD35AF5AC2}" srcOrd="1" destOrd="0" parTransId="{EBAD4DA7-135F-4F4E-9475-804E7DC205D2}" sibTransId="{5723A07A-E737-45B0-B84E-97FB4DE86580}"/>
    <dgm:cxn modelId="{0CC15413-E034-40DD-84BC-BB7F7BE50ECD}" type="presOf" srcId="{D3284563-CEAB-43B3-81C4-5F6C081CBB78}" destId="{F8B30F84-9FC1-4455-B8FC-CA5DC2189586}" srcOrd="1" destOrd="0" presId="urn:microsoft.com/office/officeart/2005/8/layout/list1#1"/>
    <dgm:cxn modelId="{D04671CD-48B2-4C90-AA2D-8DA681B9EBD0}" type="presOf" srcId="{0F7E43F1-ABFC-4B07-889A-CD6EFF0866FB}" destId="{F855875C-E8B4-4273-8C6C-6A8EC3091B3C}" srcOrd="0" destOrd="0" presId="urn:microsoft.com/office/officeart/2005/8/layout/list1#1"/>
    <dgm:cxn modelId="{F484D463-17B3-4A35-ACDF-F484D6A8BB74}" type="presOf" srcId="{65B1F592-F228-4A91-A2C4-BC946F0E65D2}" destId="{FB20FF5F-D131-4A8A-AEBC-01A2B84D6655}" srcOrd="0" destOrd="0" presId="urn:microsoft.com/office/officeart/2005/8/layout/list1#1"/>
    <dgm:cxn modelId="{BC4C1CEE-69A2-48DB-8CD1-3575F4A31351}" type="presOf" srcId="{2E3B12AF-9290-4CF4-9B88-CE9A48544361}" destId="{FB20FF5F-D131-4A8A-AEBC-01A2B84D6655}" srcOrd="0" destOrd="1" presId="urn:microsoft.com/office/officeart/2005/8/layout/list1#1"/>
    <dgm:cxn modelId="{FD3332AC-AC89-40FC-BB41-428EF9B2F9D5}" type="presOf" srcId="{CA58FE74-4619-4E47-BA6C-E0CD35AF5AC2}" destId="{AEA4B341-6C57-43B8-BC42-9813D43D1335}" srcOrd="0" destOrd="0" presId="urn:microsoft.com/office/officeart/2005/8/layout/list1#1"/>
    <dgm:cxn modelId="{EACA1FC9-B4D4-4895-BB04-95F4C150C607}" srcId="{CA58FE74-4619-4E47-BA6C-E0CD35AF5AC2}" destId="{65B1F592-F228-4A91-A2C4-BC946F0E65D2}" srcOrd="0" destOrd="0" parTransId="{1A7D7BF6-F0D0-4EF1-BF1F-A9C52844F18F}" sibTransId="{860CE74F-28E9-4CCD-B9D0-CDFB84B4E3BD}"/>
    <dgm:cxn modelId="{8BA64B93-4922-46E2-9698-D1146DD8D739}" type="presOf" srcId="{10A7DADB-F03E-49B9-BA2B-9786F6B3C7B3}" destId="{1F055725-8984-42CB-98CB-8E7728DD5EAB}" srcOrd="0" destOrd="0" presId="urn:microsoft.com/office/officeart/2005/8/layout/list1#1"/>
    <dgm:cxn modelId="{C8CDCA03-62E9-42D3-B528-548F779D5329}" type="presOf" srcId="{773C5012-55F9-436E-B78B-2A38D8AAA0C0}" destId="{D0971512-D8E1-4E4B-89F4-FF2EB164C196}" srcOrd="1" destOrd="0" presId="urn:microsoft.com/office/officeart/2005/8/layout/list1#1"/>
    <dgm:cxn modelId="{88074572-1EEE-41A1-B49A-A6D403051604}" type="presOf" srcId="{26C320EB-5352-40AA-A0A9-C13066E1373C}" destId="{E5EECCA3-F875-4B71-92CC-9CCDFB7DBFEF}" srcOrd="0" destOrd="0" presId="urn:microsoft.com/office/officeart/2005/8/layout/list1#1"/>
    <dgm:cxn modelId="{2D469B27-83AE-4B52-9AA3-B93AA5C49977}" type="presOf" srcId="{D3284563-CEAB-43B3-81C4-5F6C081CBB78}" destId="{09CBCBA7-E2EE-4654-BCFB-AB2C2D77E66B}" srcOrd="0" destOrd="0" presId="urn:microsoft.com/office/officeart/2005/8/layout/list1#1"/>
    <dgm:cxn modelId="{0781C7E8-7768-4BCF-A5AD-DCD1AADEDF27}" srcId="{D3284563-CEAB-43B3-81C4-5F6C081CBB78}" destId="{0F7E43F1-ABFC-4B07-889A-CD6EFF0866FB}" srcOrd="0" destOrd="0" parTransId="{314BD7EB-581D-48CD-A382-DB4B3BB63711}" sibTransId="{AE6B9CC2-DB95-4D23-83BD-29171528134B}"/>
    <dgm:cxn modelId="{3AB23166-50ED-4E72-A1A7-DA4F399976CA}" srcId="{26C320EB-5352-40AA-A0A9-C13066E1373C}" destId="{D3284563-CEAB-43B3-81C4-5F6C081CBB78}" srcOrd="2" destOrd="0" parTransId="{A2E240DA-ABFA-4A24-BE34-ABE926603D67}" sibTransId="{2E43EE94-FE21-4F90-81B3-CED5B1ECC8C9}"/>
    <dgm:cxn modelId="{F62145A7-3816-472C-9AD0-307B5C0FC126}" type="presOf" srcId="{CA58FE74-4619-4E47-BA6C-E0CD35AF5AC2}" destId="{DD07B078-3354-4F1B-9438-E4F95C4B43A6}" srcOrd="1" destOrd="0" presId="urn:microsoft.com/office/officeart/2005/8/layout/list1#1"/>
    <dgm:cxn modelId="{C59E10E5-B081-4EB1-817C-E59AAD1A2CE7}" type="presParOf" srcId="{E5EECCA3-F875-4B71-92CC-9CCDFB7DBFEF}" destId="{667CAF5C-37C0-43B7-8B7E-02CCA3754DB9}" srcOrd="0" destOrd="0" presId="urn:microsoft.com/office/officeart/2005/8/layout/list1#1"/>
    <dgm:cxn modelId="{9DB2A3E5-1E05-4CCD-A795-B6BF5AC4ACE8}" type="presParOf" srcId="{667CAF5C-37C0-43B7-8B7E-02CCA3754DB9}" destId="{58B158CB-C1D2-4676-88E6-6B3937A00A96}" srcOrd="0" destOrd="0" presId="urn:microsoft.com/office/officeart/2005/8/layout/list1#1"/>
    <dgm:cxn modelId="{6D255D42-483B-46C3-8B49-627E40873899}" type="presParOf" srcId="{667CAF5C-37C0-43B7-8B7E-02CCA3754DB9}" destId="{D0971512-D8E1-4E4B-89F4-FF2EB164C196}" srcOrd="1" destOrd="0" presId="urn:microsoft.com/office/officeart/2005/8/layout/list1#1"/>
    <dgm:cxn modelId="{C49E937A-396F-4D14-BB09-F0393139BD8C}" type="presParOf" srcId="{E5EECCA3-F875-4B71-92CC-9CCDFB7DBFEF}" destId="{05E10EBB-C85A-471E-9935-B48B9C39A12E}" srcOrd="1" destOrd="0" presId="urn:microsoft.com/office/officeart/2005/8/layout/list1#1"/>
    <dgm:cxn modelId="{FE2EBC21-41E0-4FF2-9CB6-1A482E1ECF71}" type="presParOf" srcId="{E5EECCA3-F875-4B71-92CC-9CCDFB7DBFEF}" destId="{1F055725-8984-42CB-98CB-8E7728DD5EAB}" srcOrd="2" destOrd="0" presId="urn:microsoft.com/office/officeart/2005/8/layout/list1#1"/>
    <dgm:cxn modelId="{AE8404F9-60DC-407A-92F6-DE6030C94B50}" type="presParOf" srcId="{E5EECCA3-F875-4B71-92CC-9CCDFB7DBFEF}" destId="{5785404B-F53E-4CF2-A702-90A46E89CED8}" srcOrd="3" destOrd="0" presId="urn:microsoft.com/office/officeart/2005/8/layout/list1#1"/>
    <dgm:cxn modelId="{FF7BE76D-F1C7-4B03-83EA-9153F74FB036}" type="presParOf" srcId="{E5EECCA3-F875-4B71-92CC-9CCDFB7DBFEF}" destId="{EF963990-07B7-4DBC-8CFE-C86D15B61BB6}" srcOrd="4" destOrd="0" presId="urn:microsoft.com/office/officeart/2005/8/layout/list1#1"/>
    <dgm:cxn modelId="{9C3F6AFE-A905-49F6-872C-1BC325081C10}" type="presParOf" srcId="{EF963990-07B7-4DBC-8CFE-C86D15B61BB6}" destId="{AEA4B341-6C57-43B8-BC42-9813D43D1335}" srcOrd="0" destOrd="0" presId="urn:microsoft.com/office/officeart/2005/8/layout/list1#1"/>
    <dgm:cxn modelId="{3D50B01C-E340-41CC-8FD5-96624B168946}" type="presParOf" srcId="{EF963990-07B7-4DBC-8CFE-C86D15B61BB6}" destId="{DD07B078-3354-4F1B-9438-E4F95C4B43A6}" srcOrd="1" destOrd="0" presId="urn:microsoft.com/office/officeart/2005/8/layout/list1#1"/>
    <dgm:cxn modelId="{B1EA6866-9B86-475C-94F5-09711FEB408E}" type="presParOf" srcId="{E5EECCA3-F875-4B71-92CC-9CCDFB7DBFEF}" destId="{98F9047E-C8BE-4990-B6F7-84F4581E1FEA}" srcOrd="5" destOrd="0" presId="urn:microsoft.com/office/officeart/2005/8/layout/list1#1"/>
    <dgm:cxn modelId="{4222575F-F2A1-47B2-97A7-1E07527B5FB5}" type="presParOf" srcId="{E5EECCA3-F875-4B71-92CC-9CCDFB7DBFEF}" destId="{FB20FF5F-D131-4A8A-AEBC-01A2B84D6655}" srcOrd="6" destOrd="0" presId="urn:microsoft.com/office/officeart/2005/8/layout/list1#1"/>
    <dgm:cxn modelId="{A5B368A7-3BF0-4EC6-A0ED-78438BE74007}" type="presParOf" srcId="{E5EECCA3-F875-4B71-92CC-9CCDFB7DBFEF}" destId="{AC1FEB9E-7ED9-4E44-9D47-B63AE5862158}" srcOrd="7" destOrd="0" presId="urn:microsoft.com/office/officeart/2005/8/layout/list1#1"/>
    <dgm:cxn modelId="{EECF0339-15A6-4897-B9B8-8AA529DFAD72}" type="presParOf" srcId="{E5EECCA3-F875-4B71-92CC-9CCDFB7DBFEF}" destId="{04A221FB-3A34-4804-9E1E-FAA254BEF819}" srcOrd="8" destOrd="0" presId="urn:microsoft.com/office/officeart/2005/8/layout/list1#1"/>
    <dgm:cxn modelId="{D36ABABD-9854-4E81-83A2-EBE1B2CCBBB0}" type="presParOf" srcId="{04A221FB-3A34-4804-9E1E-FAA254BEF819}" destId="{09CBCBA7-E2EE-4654-BCFB-AB2C2D77E66B}" srcOrd="0" destOrd="0" presId="urn:microsoft.com/office/officeart/2005/8/layout/list1#1"/>
    <dgm:cxn modelId="{FA6832A0-41F2-438C-87BF-FEA505184B2D}" type="presParOf" srcId="{04A221FB-3A34-4804-9E1E-FAA254BEF819}" destId="{F8B30F84-9FC1-4455-B8FC-CA5DC2189586}" srcOrd="1" destOrd="0" presId="urn:microsoft.com/office/officeart/2005/8/layout/list1#1"/>
    <dgm:cxn modelId="{BF82C758-C365-4B14-884D-DC3D18C643FC}" type="presParOf" srcId="{E5EECCA3-F875-4B71-92CC-9CCDFB7DBFEF}" destId="{75AF99AA-34AA-4169-A0AA-91E0CC0C2D15}" srcOrd="9" destOrd="0" presId="urn:microsoft.com/office/officeart/2005/8/layout/list1#1"/>
    <dgm:cxn modelId="{5A558046-3BF8-4011-8642-D98942D6F9E7}" type="presParOf" srcId="{E5EECCA3-F875-4B71-92CC-9CCDFB7DBFEF}" destId="{F855875C-E8B4-4273-8C6C-6A8EC3091B3C}" srcOrd="10" destOrd="0" presId="urn:microsoft.com/office/officeart/2005/8/layout/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CB2E4C7-2DBC-45BC-B933-FAAF417E8C6B}" type="doc">
      <dgm:prSet loTypeId="urn:microsoft.com/office/officeart/2005/8/layout/hList6" loCatId="list" qsTypeId="urn:microsoft.com/office/officeart/2005/8/quickstyle/simple1#5" qsCatId="simple" csTypeId="urn:microsoft.com/office/officeart/2005/8/colors/colorful1#1" csCatId="accent1" phldr="1"/>
      <dgm:spPr/>
      <dgm:t>
        <a:bodyPr/>
        <a:lstStyle/>
        <a:p>
          <a:endParaRPr lang="zh-CN" altLang="en-US"/>
        </a:p>
      </dgm:t>
    </dgm:pt>
    <dgm:pt modelId="{DA8A2D07-F387-4404-9FCB-397A6A028210}">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en-US" dirty="0">
              <a:sym typeface="+mn-ea"/>
            </a:rPr>
            <a:t>Qué es?</a:t>
          </a:r>
          <a:endParaRPr lang="es-ES" altLang="en-US" dirty="0"/>
        </a:p>
        <a:p>
          <a:pPr>
            <a:lnSpc>
              <a:spcPct val="100000"/>
            </a:lnSpc>
            <a:spcBef>
              <a:spcPct val="0"/>
            </a:spcBef>
            <a:spcAft>
              <a:spcPct val="35000"/>
            </a:spcAft>
          </a:pPr>
          <a:r>
            <a:rPr lang="es-ES" altLang="en-US" dirty="0">
              <a:sym typeface="+mn-ea"/>
            </a:rPr>
            <a:t>Es una </a:t>
          </a:r>
          <a:r>
            <a:rPr lang="es-ES" altLang="zh-CN" dirty="0">
              <a:sym typeface="+mn-ea"/>
            </a:rPr>
            <a:t>reunión d</a:t>
          </a:r>
          <a:r>
            <a:rPr lang="es-ES" altLang="en-US" dirty="0">
              <a:sym typeface="+mn-ea"/>
            </a:rPr>
            <a:t>e sincronización, que se realiza todos los días para que el equipo de una manera rápida comente sus avances diarios  en lo comprometido durante la iteración.</a:t>
          </a:r>
          <a:endParaRPr lang="zh-CN" altLang="en-US" dirty="0"/>
        </a:p>
      </dgm:t>
    </dgm:pt>
    <dgm:pt modelId="{6834AA20-CCB2-4B69-B573-CB4D31C014E6}" type="parTrans" cxnId="{6621BC28-FE14-438B-85CB-522C392783CF}">
      <dgm:prSet/>
      <dgm:spPr/>
      <dgm:t>
        <a:bodyPr/>
        <a:lstStyle/>
        <a:p>
          <a:endParaRPr lang="zh-CN" altLang="en-US"/>
        </a:p>
      </dgm:t>
    </dgm:pt>
    <dgm:pt modelId="{8755279E-20A5-4AEE-BDD2-C54EFA6328A6}" type="sibTrans" cxnId="{6621BC28-FE14-438B-85CB-522C392783CF}">
      <dgm:prSet/>
      <dgm:spPr/>
      <dgm:t>
        <a:bodyPr/>
        <a:lstStyle/>
        <a:p>
          <a:endParaRPr lang="zh-CN" altLang="en-US"/>
        </a:p>
      </dgm:t>
    </dgm:pt>
    <dgm:pt modelId="{D7AF1C1D-144B-4B25-A777-792381B7ED5B}">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a:t>Objetivo</a:t>
          </a:r>
        </a:p>
        <a:p>
          <a:pPr>
            <a:lnSpc>
              <a:spcPct val="100000"/>
            </a:lnSpc>
            <a:spcBef>
              <a:spcPct val="0"/>
            </a:spcBef>
            <a:spcAft>
              <a:spcPct val="35000"/>
            </a:spcAft>
          </a:pPr>
          <a:endParaRPr lang="es-ES" altLang="zh-CN"/>
        </a:p>
        <a:p>
          <a:pPr>
            <a:lnSpc>
              <a:spcPct val="100000"/>
            </a:lnSpc>
            <a:spcBef>
              <a:spcPct val="0"/>
            </a:spcBef>
            <a:spcAft>
              <a:spcPct val="35000"/>
            </a:spcAft>
          </a:pPr>
          <a:r>
            <a:rPr lang="es-ES" altLang="zh-CN"/>
            <a:t>Sincronizar al equipo en las tareas ejecutadas en un día de trabajo.</a:t>
          </a:r>
        </a:p>
      </dgm:t>
    </dgm:pt>
    <dgm:pt modelId="{24B9E243-8415-4A77-8486-6B84ADEA7DB0}" type="parTrans" cxnId="{F3E7F3A0-33E5-40D3-B72E-44CCE5236229}">
      <dgm:prSet/>
      <dgm:spPr/>
      <dgm:t>
        <a:bodyPr/>
        <a:lstStyle/>
        <a:p>
          <a:endParaRPr lang="zh-CN" altLang="en-US"/>
        </a:p>
      </dgm:t>
    </dgm:pt>
    <dgm:pt modelId="{B5AE4F68-C44C-4384-AF42-66197C13C64E}" type="sibTrans" cxnId="{F3E7F3A0-33E5-40D3-B72E-44CCE5236229}">
      <dgm:prSet/>
      <dgm:spPr/>
      <dgm:t>
        <a:bodyPr/>
        <a:lstStyle/>
        <a:p>
          <a:endParaRPr lang="zh-CN" altLang="en-US"/>
        </a:p>
      </dgm:t>
    </dgm:pt>
    <dgm:pt modelId="{07FA4ADD-8D96-4B06-AE7F-902B878DD8B1}">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dirty="0"/>
            <a:t>Quién Participa?</a:t>
          </a:r>
        </a:p>
        <a:p>
          <a:pPr>
            <a:lnSpc>
              <a:spcPct val="100000"/>
            </a:lnSpc>
            <a:spcBef>
              <a:spcPct val="0"/>
            </a:spcBef>
            <a:spcAft>
              <a:spcPct val="35000"/>
            </a:spcAft>
          </a:pPr>
          <a:r>
            <a:rPr lang="es-ES" altLang="zh-CN" dirty="0"/>
            <a:t>El equipo ágil. Es importante resaltar que esta reunión es responsabilidad del equipo de desarrollo, esta se debe realizar aún cuando no este presente el PO  y/0 el SM, si es el caso un integrante del equipo sera quien informe al Scrum Master el resultado de la daily.</a:t>
          </a:r>
          <a:endParaRPr/>
        </a:p>
      </dgm:t>
    </dgm:pt>
    <dgm:pt modelId="{A8B4A2D4-51F6-4657-92F3-DB580AE5F569}" type="parTrans" cxnId="{499439CB-18E0-46DE-AFC5-EDEBF8CC9EFD}">
      <dgm:prSet/>
      <dgm:spPr/>
      <dgm:t>
        <a:bodyPr/>
        <a:lstStyle/>
        <a:p>
          <a:endParaRPr lang="zh-CN" altLang="en-US"/>
        </a:p>
      </dgm:t>
    </dgm:pt>
    <dgm:pt modelId="{33BF6C47-5256-4D8E-874B-728742A8CEC4}" type="sibTrans" cxnId="{499439CB-18E0-46DE-AFC5-EDEBF8CC9EFD}">
      <dgm:prSet/>
      <dgm:spPr/>
      <dgm:t>
        <a:bodyPr/>
        <a:lstStyle/>
        <a:p>
          <a:endParaRPr lang="zh-CN" altLang="en-US"/>
        </a:p>
      </dgm:t>
    </dgm:pt>
    <dgm:pt modelId="{DE36D10E-86CD-4C6D-B150-31E525EF527D}" type="pres">
      <dgm:prSet presAssocID="{ACB2E4C7-2DBC-45BC-B933-FAAF417E8C6B}" presName="Name0" presStyleCnt="0">
        <dgm:presLayoutVars>
          <dgm:dir/>
          <dgm:resizeHandles val="exact"/>
        </dgm:presLayoutVars>
      </dgm:prSet>
      <dgm:spPr/>
      <dgm:t>
        <a:bodyPr/>
        <a:lstStyle/>
        <a:p>
          <a:endParaRPr lang="es-ES"/>
        </a:p>
      </dgm:t>
    </dgm:pt>
    <dgm:pt modelId="{E561ED5B-86C5-4F33-9AFB-CF29287F5ADA}" type="pres">
      <dgm:prSet presAssocID="{DA8A2D07-F387-4404-9FCB-397A6A028210}" presName="node" presStyleLbl="node1" presStyleIdx="0" presStyleCnt="3">
        <dgm:presLayoutVars>
          <dgm:bulletEnabled val="1"/>
        </dgm:presLayoutVars>
      </dgm:prSet>
      <dgm:spPr/>
      <dgm:t>
        <a:bodyPr/>
        <a:lstStyle/>
        <a:p>
          <a:endParaRPr lang="es-ES"/>
        </a:p>
      </dgm:t>
    </dgm:pt>
    <dgm:pt modelId="{2AE1D4D4-A63C-4622-84B0-74ED38324CB1}" type="pres">
      <dgm:prSet presAssocID="{8755279E-20A5-4AEE-BDD2-C54EFA6328A6}" presName="sibTrans" presStyleCnt="0"/>
      <dgm:spPr/>
    </dgm:pt>
    <dgm:pt modelId="{CB90536C-45AA-4FBE-BCAF-99890DDD97C8}" type="pres">
      <dgm:prSet presAssocID="{D7AF1C1D-144B-4B25-A777-792381B7ED5B}" presName="node" presStyleLbl="node1" presStyleIdx="1" presStyleCnt="3">
        <dgm:presLayoutVars>
          <dgm:bulletEnabled val="1"/>
        </dgm:presLayoutVars>
      </dgm:prSet>
      <dgm:spPr/>
      <dgm:t>
        <a:bodyPr/>
        <a:lstStyle/>
        <a:p>
          <a:endParaRPr lang="es-ES"/>
        </a:p>
      </dgm:t>
    </dgm:pt>
    <dgm:pt modelId="{155DCBB0-73F9-4F8F-A361-B90F0294764B}" type="pres">
      <dgm:prSet presAssocID="{B5AE4F68-C44C-4384-AF42-66197C13C64E}" presName="sibTrans" presStyleCnt="0"/>
      <dgm:spPr/>
    </dgm:pt>
    <dgm:pt modelId="{35A89FA7-451D-44F0-A02E-1277ECD1BBE6}" type="pres">
      <dgm:prSet presAssocID="{07FA4ADD-8D96-4B06-AE7F-902B878DD8B1}" presName="node" presStyleLbl="node1" presStyleIdx="2" presStyleCnt="3">
        <dgm:presLayoutVars>
          <dgm:bulletEnabled val="1"/>
        </dgm:presLayoutVars>
      </dgm:prSet>
      <dgm:spPr/>
      <dgm:t>
        <a:bodyPr/>
        <a:lstStyle/>
        <a:p>
          <a:endParaRPr lang="es-ES"/>
        </a:p>
      </dgm:t>
    </dgm:pt>
  </dgm:ptLst>
  <dgm:cxnLst>
    <dgm:cxn modelId="{A6FBF253-2A12-478D-9D30-804B753348F7}" type="presOf" srcId="{07FA4ADD-8D96-4B06-AE7F-902B878DD8B1}" destId="{35A89FA7-451D-44F0-A02E-1277ECD1BBE6}" srcOrd="0" destOrd="0" presId="urn:microsoft.com/office/officeart/2005/8/layout/hList6"/>
    <dgm:cxn modelId="{499439CB-18E0-46DE-AFC5-EDEBF8CC9EFD}" srcId="{ACB2E4C7-2DBC-45BC-B933-FAAF417E8C6B}" destId="{07FA4ADD-8D96-4B06-AE7F-902B878DD8B1}" srcOrd="2" destOrd="0" parTransId="{A8B4A2D4-51F6-4657-92F3-DB580AE5F569}" sibTransId="{33BF6C47-5256-4D8E-874B-728742A8CEC4}"/>
    <dgm:cxn modelId="{FA56868C-3667-4E2B-95FA-760E7D1642B9}" type="presOf" srcId="{D7AF1C1D-144B-4B25-A777-792381B7ED5B}" destId="{CB90536C-45AA-4FBE-BCAF-99890DDD97C8}" srcOrd="0" destOrd="0" presId="urn:microsoft.com/office/officeart/2005/8/layout/hList6"/>
    <dgm:cxn modelId="{F3E7F3A0-33E5-40D3-B72E-44CCE5236229}" srcId="{ACB2E4C7-2DBC-45BC-B933-FAAF417E8C6B}" destId="{D7AF1C1D-144B-4B25-A777-792381B7ED5B}" srcOrd="1" destOrd="0" parTransId="{24B9E243-8415-4A77-8486-6B84ADEA7DB0}" sibTransId="{B5AE4F68-C44C-4384-AF42-66197C13C64E}"/>
    <dgm:cxn modelId="{2531128B-6629-4206-A588-5156C0A080EE}" type="presOf" srcId="{ACB2E4C7-2DBC-45BC-B933-FAAF417E8C6B}" destId="{DE36D10E-86CD-4C6D-B150-31E525EF527D}" srcOrd="0" destOrd="0" presId="urn:microsoft.com/office/officeart/2005/8/layout/hList6"/>
    <dgm:cxn modelId="{EB55F47A-A887-44E7-8414-F6C5364FF810}" type="presOf" srcId="{DA8A2D07-F387-4404-9FCB-397A6A028210}" destId="{E561ED5B-86C5-4F33-9AFB-CF29287F5ADA}" srcOrd="0" destOrd="0" presId="urn:microsoft.com/office/officeart/2005/8/layout/hList6"/>
    <dgm:cxn modelId="{6621BC28-FE14-438B-85CB-522C392783CF}" srcId="{ACB2E4C7-2DBC-45BC-B933-FAAF417E8C6B}" destId="{DA8A2D07-F387-4404-9FCB-397A6A028210}" srcOrd="0" destOrd="0" parTransId="{6834AA20-CCB2-4B69-B573-CB4D31C014E6}" sibTransId="{8755279E-20A5-4AEE-BDD2-C54EFA6328A6}"/>
    <dgm:cxn modelId="{2F1513E6-7487-4683-AEB0-995DC6992774}" type="presParOf" srcId="{DE36D10E-86CD-4C6D-B150-31E525EF527D}" destId="{E561ED5B-86C5-4F33-9AFB-CF29287F5ADA}" srcOrd="0" destOrd="0" presId="urn:microsoft.com/office/officeart/2005/8/layout/hList6"/>
    <dgm:cxn modelId="{15B7C176-811C-465D-9724-6CD1BD87AF21}" type="presParOf" srcId="{DE36D10E-86CD-4C6D-B150-31E525EF527D}" destId="{2AE1D4D4-A63C-4622-84B0-74ED38324CB1}" srcOrd="1" destOrd="0" presId="urn:microsoft.com/office/officeart/2005/8/layout/hList6"/>
    <dgm:cxn modelId="{EE67DB83-96FE-4B22-86C6-F96B5F56DBAE}" type="presParOf" srcId="{DE36D10E-86CD-4C6D-B150-31E525EF527D}" destId="{CB90536C-45AA-4FBE-BCAF-99890DDD97C8}" srcOrd="2" destOrd="0" presId="urn:microsoft.com/office/officeart/2005/8/layout/hList6"/>
    <dgm:cxn modelId="{8AC66106-8DE0-441D-95A1-FB4C458C05EA}" type="presParOf" srcId="{DE36D10E-86CD-4C6D-B150-31E525EF527D}" destId="{155DCBB0-73F9-4F8F-A361-B90F0294764B}" srcOrd="3" destOrd="0" presId="urn:microsoft.com/office/officeart/2005/8/layout/hList6"/>
    <dgm:cxn modelId="{8E0807D1-5E4E-40D2-9272-57D23A4C5F8A}" type="presParOf" srcId="{DE36D10E-86CD-4C6D-B150-31E525EF527D}" destId="{35A89FA7-451D-44F0-A02E-1277ECD1BBE6}"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1#6" qsCatId="simple" csTypeId="urn:microsoft.com/office/officeart/2005/8/colors/colorful2#1" csCatId="accent1" phldr="1"/>
      <dgm:spPr/>
    </dgm:pt>
    <dgm:pt modelId="{3F25DA44-7F3E-4C17-A40B-7F663FDBEA65}">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Qué es?</a:t>
          </a:r>
        </a:p>
        <a:p>
          <a:pPr>
            <a:lnSpc>
              <a:spcPct val="100000"/>
            </a:lnSpc>
            <a:spcBef>
              <a:spcPct val="0"/>
            </a:spcBef>
            <a:spcAft>
              <a:spcPct val="35000"/>
            </a:spcAft>
          </a:pPr>
          <a:r>
            <a:rPr lang="es-ES" altLang="zh-CN" dirty="0"/>
            <a:t>Es el evento en el cual se realiza demostración del incremento del producto construido por los equipos ágiles y/o tren ágil, al final de cada iteración.</a:t>
          </a:r>
        </a:p>
        <a:p>
          <a:pPr>
            <a:lnSpc>
              <a:spcPct val="100000"/>
            </a:lnSpc>
            <a:spcBef>
              <a:spcPct val="0"/>
            </a:spcBef>
            <a:spcAft>
              <a:spcPct val="35000"/>
            </a:spcAft>
          </a:pPr>
          <a:endParaRPr lang="es-ES" altLang="zh-CN" dirty="0"/>
        </a:p>
      </dgm:t>
    </dgm:pt>
    <dgm:pt modelId="{EE9066D1-3403-4469-8E8C-0D40A82430F2}" type="parTrans" cxnId="{4B9AF8F8-DB06-417A-9420-B0E0774BB35D}">
      <dgm:prSet/>
      <dgm:spPr/>
      <dgm:t>
        <a:bodyPr/>
        <a:lstStyle/>
        <a:p>
          <a:endParaRPr lang="es-CO"/>
        </a:p>
      </dgm:t>
    </dgm:pt>
    <dgm:pt modelId="{8EC5AF5E-9C9F-410A-A755-A3EA5186F948}" type="sibTrans" cxnId="{4B9AF8F8-DB06-417A-9420-B0E0774BB35D}">
      <dgm:prSet/>
      <dgm:spPr/>
      <dgm:t>
        <a:bodyPr/>
        <a:lstStyle/>
        <a:p>
          <a:endParaRPr lang="zh-CN" altLang="en-US"/>
        </a:p>
      </dgm:t>
    </dgm:pt>
    <dgm:pt modelId="{2E2F4D3A-969C-4DB2-9FA9-5C4A40369351}">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a:t>Objetivo</a:t>
          </a:r>
        </a:p>
        <a:p>
          <a:pPr>
            <a:lnSpc>
              <a:spcPct val="100000"/>
            </a:lnSpc>
            <a:spcBef>
              <a:spcPct val="0"/>
            </a:spcBef>
            <a:spcAft>
              <a:spcPct val="35000"/>
            </a:spcAft>
          </a:pPr>
          <a:r>
            <a:rPr lang="es-ES" altLang="zh-CN"/>
            <a:t>Medir el progreso durante un PI.</a:t>
          </a:r>
        </a:p>
        <a:p>
          <a:pPr>
            <a:lnSpc>
              <a:spcPct val="100000"/>
            </a:lnSpc>
            <a:spcBef>
              <a:spcPct val="0"/>
            </a:spcBef>
            <a:spcAft>
              <a:spcPct val="35000"/>
            </a:spcAft>
          </a:pPr>
          <a:r>
            <a:rPr lang="es-ES" altLang="zh-CN"/>
            <a:t>Recibir feedback para garantizar calidad y satisfacción del los Business owners.</a:t>
          </a:r>
        </a:p>
      </dgm:t>
    </dgm:pt>
    <dgm:pt modelId="{1E934BFE-4D40-486C-8784-F698A10C4CF5}" type="parTrans" cxnId="{17ABB102-AC8A-477A-ABE0-CC0834A6A0E8}">
      <dgm:prSet/>
      <dgm:spPr/>
      <dgm:t>
        <a:bodyPr/>
        <a:lstStyle/>
        <a:p>
          <a:endParaRPr lang="es-CO"/>
        </a:p>
      </dgm:t>
    </dgm:pt>
    <dgm:pt modelId="{EC1AFF77-9232-4EEB-95CB-85CEAB3B1FC0}" type="sibTrans" cxnId="{17ABB102-AC8A-477A-ABE0-CC0834A6A0E8}">
      <dgm:prSet/>
      <dgm:spPr/>
      <dgm:t>
        <a:bodyPr/>
        <a:lstStyle/>
        <a:p>
          <a:endParaRPr lang="zh-CN" altLang="en-US"/>
        </a:p>
      </dgm:t>
    </dgm:pt>
    <dgm:pt modelId="{37B86CFA-59B5-46FA-8A6B-9FB187CE14DF}">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Quién Participa? </a:t>
          </a:r>
        </a:p>
        <a:p>
          <a:pPr>
            <a:lnSpc>
              <a:spcPct val="100000"/>
            </a:lnSpc>
            <a:spcBef>
              <a:spcPct val="0"/>
            </a:spcBef>
            <a:spcAft>
              <a:spcPct val="35000"/>
            </a:spcAft>
          </a:pPr>
          <a:r>
            <a:rPr lang="es-ES" altLang="zh-CN" dirty="0"/>
            <a:t>Equipos  y/o trenes ágiles, Business </a:t>
          </a:r>
          <a:r>
            <a:rPr lang="es-ES" altLang="zh-CN" dirty="0" err="1"/>
            <a:t>Owners</a:t>
          </a:r>
          <a:r>
            <a:rPr lang="es-ES" altLang="zh-CN" dirty="0"/>
            <a:t> y </a:t>
          </a:r>
          <a:r>
            <a:rPr lang="es-ES" altLang="zh-CN" dirty="0" err="1"/>
            <a:t>stakeholders</a:t>
          </a:r>
          <a:r>
            <a:rPr lang="es-ES" altLang="zh-CN" dirty="0"/>
            <a:t>.</a:t>
          </a:r>
        </a:p>
      </dgm:t>
    </dgm:pt>
    <dgm:pt modelId="{9DABF4F3-A9E6-40B1-A863-AC9409CC14BB}" type="parTrans" cxnId="{AD22A453-232A-4573-8704-65DCFD8AEE06}">
      <dgm:prSet/>
      <dgm:spPr/>
      <dgm:t>
        <a:bodyPr/>
        <a:lstStyle/>
        <a:p>
          <a:endParaRPr lang="es-CO"/>
        </a:p>
      </dgm:t>
    </dgm:pt>
    <dgm:pt modelId="{18EFF3C3-47F9-402B-A3F3-E9310EA281B4}" type="sibTrans" cxnId="{AD22A453-232A-4573-8704-65DCFD8AEE06}">
      <dgm:prSet/>
      <dgm:spPr/>
      <dgm:t>
        <a:bodyPr/>
        <a:lstStyle/>
        <a:p>
          <a:endParaRPr lang="es-CO"/>
        </a:p>
      </dgm:t>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3">
        <dgm:presLayoutVars>
          <dgm:bulletEnabled val="1"/>
        </dgm:presLayoutVars>
      </dgm:prSet>
      <dgm:spPr/>
      <dgm:t>
        <a:bodyPr/>
        <a:lstStyle/>
        <a:p>
          <a:endParaRPr lang="es-ES"/>
        </a:p>
      </dgm:t>
    </dgm:pt>
    <dgm:pt modelId="{8A5CF0CE-3323-464D-9C63-05C1BDB053F5}" type="pres">
      <dgm:prSet presAssocID="{8EC5AF5E-9C9F-410A-A755-A3EA5186F948}" presName="sibTrans" presStyleLbl="sibTrans2D1" presStyleIdx="0" presStyleCnt="2"/>
      <dgm:spPr/>
      <dgm:t>
        <a:bodyPr/>
        <a:lstStyle/>
        <a:p>
          <a:endParaRPr lang="es-ES"/>
        </a:p>
      </dgm:t>
    </dgm:pt>
    <dgm:pt modelId="{5FA465F6-7607-499F-BFB2-52F4E071FB67}" type="pres">
      <dgm:prSet presAssocID="{8EC5AF5E-9C9F-410A-A755-A3EA5186F948}" presName="connectorText" presStyleLbl="sibTrans2D1" presStyleIdx="0" presStyleCnt="2"/>
      <dgm:spPr/>
      <dgm:t>
        <a:bodyPr/>
        <a:lstStyle/>
        <a:p>
          <a:endParaRPr lang="es-ES"/>
        </a:p>
      </dgm:t>
    </dgm:pt>
    <dgm:pt modelId="{552FB8E7-A5FB-4CC3-94C3-CE0BDF19F9F1}" type="pres">
      <dgm:prSet presAssocID="{2E2F4D3A-969C-4DB2-9FA9-5C4A40369351}" presName="node" presStyleLbl="node1" presStyleIdx="1" presStyleCnt="3">
        <dgm:presLayoutVars>
          <dgm:bulletEnabled val="1"/>
        </dgm:presLayoutVars>
      </dgm:prSet>
      <dgm:spPr/>
      <dgm:t>
        <a:bodyPr/>
        <a:lstStyle/>
        <a:p>
          <a:endParaRPr lang="es-ES"/>
        </a:p>
      </dgm:t>
    </dgm:pt>
    <dgm:pt modelId="{353C3794-50AA-4D44-83C9-CE28317C3317}" type="pres">
      <dgm:prSet presAssocID="{EC1AFF77-9232-4EEB-95CB-85CEAB3B1FC0}" presName="sibTrans" presStyleLbl="sibTrans2D1" presStyleIdx="1" presStyleCnt="2"/>
      <dgm:spPr/>
      <dgm:t>
        <a:bodyPr/>
        <a:lstStyle/>
        <a:p>
          <a:endParaRPr lang="es-ES"/>
        </a:p>
      </dgm:t>
    </dgm:pt>
    <dgm:pt modelId="{5AFF040D-0639-4120-9E39-DA822CF9F321}" type="pres">
      <dgm:prSet presAssocID="{EC1AFF77-9232-4EEB-95CB-85CEAB3B1FC0}" presName="connectorText" presStyleLbl="sibTrans2D1" presStyleIdx="1" presStyleCnt="2"/>
      <dgm:spPr/>
      <dgm:t>
        <a:bodyPr/>
        <a:lstStyle/>
        <a:p>
          <a:endParaRPr lang="es-ES"/>
        </a:p>
      </dgm:t>
    </dgm:pt>
    <dgm:pt modelId="{A1E15D63-E1FF-4A28-A04F-A2B65927BC31}" type="pres">
      <dgm:prSet presAssocID="{37B86CFA-59B5-46FA-8A6B-9FB187CE14DF}" presName="node" presStyleLbl="node1" presStyleIdx="2" presStyleCnt="3">
        <dgm:presLayoutVars>
          <dgm:bulletEnabled val="1"/>
        </dgm:presLayoutVars>
      </dgm:prSet>
      <dgm:spPr/>
      <dgm:t>
        <a:bodyPr/>
        <a:lstStyle/>
        <a:p>
          <a:endParaRPr lang="es-ES"/>
        </a:p>
      </dgm:t>
    </dgm:pt>
  </dgm:ptLst>
  <dgm:cxnLst>
    <dgm:cxn modelId="{974AE202-7E4D-4211-9603-A963BDD3A2E6}" type="presOf" srcId="{8EB1D179-D23D-41D4-AEEF-E4B9FEB06903}" destId="{BF708676-7EFC-4C81-9D3A-3E677EAC1C7B}" srcOrd="0" destOrd="0" presId="urn:microsoft.com/office/officeart/2005/8/layout/process1"/>
    <dgm:cxn modelId="{49C8F1AD-C968-422E-AB9D-DFF730CE82CC}" type="presOf" srcId="{2E2F4D3A-969C-4DB2-9FA9-5C4A40369351}" destId="{552FB8E7-A5FB-4CC3-94C3-CE0BDF19F9F1}" srcOrd="0" destOrd="0" presId="urn:microsoft.com/office/officeart/2005/8/layout/process1"/>
    <dgm:cxn modelId="{AD22A453-232A-4573-8704-65DCFD8AEE06}" srcId="{8EB1D179-D23D-41D4-AEEF-E4B9FEB06903}" destId="{37B86CFA-59B5-46FA-8A6B-9FB187CE14DF}" srcOrd="2" destOrd="0" parTransId="{9DABF4F3-A9E6-40B1-A863-AC9409CC14BB}" sibTransId="{18EFF3C3-47F9-402B-A3F3-E9310EA281B4}"/>
    <dgm:cxn modelId="{4B9AF8F8-DB06-417A-9420-B0E0774BB35D}" srcId="{8EB1D179-D23D-41D4-AEEF-E4B9FEB06903}" destId="{3F25DA44-7F3E-4C17-A40B-7F663FDBEA65}" srcOrd="0" destOrd="0" parTransId="{EE9066D1-3403-4469-8E8C-0D40A82430F2}" sibTransId="{8EC5AF5E-9C9F-410A-A755-A3EA5186F948}"/>
    <dgm:cxn modelId="{09885DED-6105-4851-9E98-5294B6EAFC69}" type="presOf" srcId="{8EC5AF5E-9C9F-410A-A755-A3EA5186F948}" destId="{5FA465F6-7607-499F-BFB2-52F4E071FB67}" srcOrd="1" destOrd="0" presId="urn:microsoft.com/office/officeart/2005/8/layout/process1"/>
    <dgm:cxn modelId="{EA3CE9C1-1CF9-4670-8CDA-4203FD46C2D2}" type="presOf" srcId="{EC1AFF77-9232-4EEB-95CB-85CEAB3B1FC0}" destId="{5AFF040D-0639-4120-9E39-DA822CF9F321}" srcOrd="1" destOrd="0" presId="urn:microsoft.com/office/officeart/2005/8/layout/process1"/>
    <dgm:cxn modelId="{ADDF7A5B-734A-475B-A6EC-F7D9D8493354}" type="presOf" srcId="{3F25DA44-7F3E-4C17-A40B-7F663FDBEA65}" destId="{111DEAC9-5D4C-4A6A-A44E-082A26F60596}" srcOrd="0" destOrd="0" presId="urn:microsoft.com/office/officeart/2005/8/layout/process1"/>
    <dgm:cxn modelId="{C0538B6D-3D04-49D4-A465-D5B5C6ACE09D}" type="presOf" srcId="{EC1AFF77-9232-4EEB-95CB-85CEAB3B1FC0}" destId="{353C3794-50AA-4D44-83C9-CE28317C3317}" srcOrd="0" destOrd="0" presId="urn:microsoft.com/office/officeart/2005/8/layout/process1"/>
    <dgm:cxn modelId="{040BE1F1-DA6A-4D92-9517-0D8BFB69577D}" type="presOf" srcId="{37B86CFA-59B5-46FA-8A6B-9FB187CE14DF}" destId="{A1E15D63-E1FF-4A28-A04F-A2B65927BC31}" srcOrd="0" destOrd="0" presId="urn:microsoft.com/office/officeart/2005/8/layout/process1"/>
    <dgm:cxn modelId="{17ABB102-AC8A-477A-ABE0-CC0834A6A0E8}" srcId="{8EB1D179-D23D-41D4-AEEF-E4B9FEB06903}" destId="{2E2F4D3A-969C-4DB2-9FA9-5C4A40369351}" srcOrd="1" destOrd="0" parTransId="{1E934BFE-4D40-486C-8784-F698A10C4CF5}" sibTransId="{EC1AFF77-9232-4EEB-95CB-85CEAB3B1FC0}"/>
    <dgm:cxn modelId="{04EF6C8A-A813-4D6C-AED4-F83D49BE71E1}" type="presOf" srcId="{8EC5AF5E-9C9F-410A-A755-A3EA5186F948}" destId="{8A5CF0CE-3323-464D-9C63-05C1BDB053F5}" srcOrd="0" destOrd="0" presId="urn:microsoft.com/office/officeart/2005/8/layout/process1"/>
    <dgm:cxn modelId="{8C78AD05-0A4E-498F-B422-46FF95C9237D}" type="presParOf" srcId="{BF708676-7EFC-4C81-9D3A-3E677EAC1C7B}" destId="{111DEAC9-5D4C-4A6A-A44E-082A26F60596}" srcOrd="0" destOrd="0" presId="urn:microsoft.com/office/officeart/2005/8/layout/process1"/>
    <dgm:cxn modelId="{ACE9228F-423C-418A-BFCC-18D360F69EFD}" type="presParOf" srcId="{BF708676-7EFC-4C81-9D3A-3E677EAC1C7B}" destId="{8A5CF0CE-3323-464D-9C63-05C1BDB053F5}" srcOrd="1" destOrd="0" presId="urn:microsoft.com/office/officeart/2005/8/layout/process1"/>
    <dgm:cxn modelId="{8BA6884F-AF59-49D1-A1DC-1800BBAAEDCA}" type="presParOf" srcId="{8A5CF0CE-3323-464D-9C63-05C1BDB053F5}" destId="{5FA465F6-7607-499F-BFB2-52F4E071FB67}" srcOrd="0" destOrd="0" presId="urn:microsoft.com/office/officeart/2005/8/layout/process1"/>
    <dgm:cxn modelId="{2D0598C5-CAE2-427C-95EA-DDE55C0C9415}" type="presParOf" srcId="{BF708676-7EFC-4C81-9D3A-3E677EAC1C7B}" destId="{552FB8E7-A5FB-4CC3-94C3-CE0BDF19F9F1}" srcOrd="2" destOrd="0" presId="urn:microsoft.com/office/officeart/2005/8/layout/process1"/>
    <dgm:cxn modelId="{6F212FA9-F09F-47F4-8903-EC7D8E49D856}" type="presParOf" srcId="{BF708676-7EFC-4C81-9D3A-3E677EAC1C7B}" destId="{353C3794-50AA-4D44-83C9-CE28317C3317}" srcOrd="3" destOrd="0" presId="urn:microsoft.com/office/officeart/2005/8/layout/process1"/>
    <dgm:cxn modelId="{FA945F5C-73AA-45BF-8CC4-33A0D380C112}" type="presParOf" srcId="{353C3794-50AA-4D44-83C9-CE28317C3317}" destId="{5AFF040D-0639-4120-9E39-DA822CF9F321}" srcOrd="0" destOrd="0" presId="urn:microsoft.com/office/officeart/2005/8/layout/process1"/>
    <dgm:cxn modelId="{02FE8C9D-83AA-41DD-9B78-4F55003C238B}" type="presParOf" srcId="{BF708676-7EFC-4C81-9D3A-3E677EAC1C7B}" destId="{A1E15D63-E1FF-4A28-A04F-A2B65927BC3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5C510FB-46C1-4ED6-93D1-FDC9AF9AC3A4}" type="doc">
      <dgm:prSet loTypeId="urn:microsoft.com/office/officeart/2005/8/layout/hList3" loCatId="list" qsTypeId="urn:microsoft.com/office/officeart/2005/8/quickstyle/simple1#7" qsCatId="simple" csTypeId="urn:microsoft.com/office/officeart/2005/8/colors/accent3_5#1" csCatId="accent1" phldr="1"/>
      <dgm:spPr/>
      <dgm:t>
        <a:bodyPr/>
        <a:lstStyle/>
        <a:p>
          <a:endParaRPr lang="zh-CN" altLang="en-US"/>
        </a:p>
      </dgm:t>
    </dgm:pt>
    <dgm:pt modelId="{6F0E105B-CE30-410A-8AA0-538CA512E025}">
      <dgm:prSet phldrT="[Text]" phldr="0" custT="0"/>
      <dgm:spPr/>
      <dgm:t>
        <a:bodyPr vert="horz" wrap="square"/>
        <a:lstStyle>
          <a:lvl1pPr algn="ctr">
            <a:defRPr sz="4900"/>
          </a:lvl1pPr>
          <a:lvl2pPr marL="285750" indent="-285750" algn="ctr">
            <a:defRPr sz="3800"/>
          </a:lvl2pPr>
          <a:lvl3pPr marL="571500" indent="-285750" algn="ctr">
            <a:defRPr sz="3800"/>
          </a:lvl3pPr>
          <a:lvl4pPr marL="857250" indent="-285750" algn="ctr">
            <a:defRPr sz="3800"/>
          </a:lvl4pPr>
          <a:lvl5pPr marL="1143000" indent="-285750" algn="ctr">
            <a:defRPr sz="3800"/>
          </a:lvl5pPr>
          <a:lvl6pPr marL="1428750" indent="-285750" algn="ctr">
            <a:defRPr sz="3800"/>
          </a:lvl6pPr>
          <a:lvl7pPr marL="1714500" indent="-285750" algn="ctr">
            <a:defRPr sz="3800"/>
          </a:lvl7pPr>
          <a:lvl8pPr marL="2000250" indent="-285750" algn="ctr">
            <a:defRPr sz="3800"/>
          </a:lvl8pPr>
          <a:lvl9pPr marL="2286000" indent="-285750" algn="ctr">
            <a:defRPr sz="3800"/>
          </a:lvl9pPr>
        </a:lstStyle>
        <a:p>
          <a:pPr>
            <a:lnSpc>
              <a:spcPct val="100000"/>
            </a:lnSpc>
            <a:spcBef>
              <a:spcPct val="0"/>
            </a:spcBef>
            <a:spcAft>
              <a:spcPct val="35000"/>
            </a:spcAft>
          </a:pPr>
          <a:r>
            <a:rPr lang="es-ES" altLang="zh-CN"/>
            <a:t>Scrum Of Scrums</a:t>
          </a:r>
          <a:endParaRPr lang="zh-CN" altLang="en-US"/>
        </a:p>
      </dgm:t>
    </dgm:pt>
    <dgm:pt modelId="{B908471A-FA6D-4F57-8468-2C55EEE4C472}" type="parTrans" cxnId="{D47A545F-8F5E-4E7A-A1C6-B5421CB11328}">
      <dgm:prSet/>
      <dgm:spPr/>
      <dgm:t>
        <a:bodyPr/>
        <a:lstStyle/>
        <a:p>
          <a:endParaRPr lang="zh-CN" altLang="en-US"/>
        </a:p>
      </dgm:t>
    </dgm:pt>
    <dgm:pt modelId="{1450E001-3CC2-4D49-B31E-E056CF1949A3}" type="sibTrans" cxnId="{D47A545F-8F5E-4E7A-A1C6-B5421CB11328}">
      <dgm:prSet/>
      <dgm:spPr/>
      <dgm:t>
        <a:bodyPr/>
        <a:lstStyle/>
        <a:p>
          <a:endParaRPr lang="zh-CN" altLang="en-US"/>
        </a:p>
      </dgm:t>
    </dgm:pt>
    <dgm:pt modelId="{6184B367-45F7-42E7-A629-79F123ED7F40}">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Qué es?</a:t>
          </a:r>
        </a:p>
        <a:p>
          <a:pPr>
            <a:lnSpc>
              <a:spcPct val="100000"/>
            </a:lnSpc>
            <a:spcBef>
              <a:spcPct val="0"/>
            </a:spcBef>
            <a:spcAft>
              <a:spcPct val="35000"/>
            </a:spcAft>
          </a:pPr>
          <a:r>
            <a:rPr lang="es-ES" altLang="zh-CN" dirty="0"/>
            <a:t>Reunión de sincronización,  para validar dependencias, impedimentos y progreso de los equipos ágiles que pertenecen a un tren. </a:t>
          </a:r>
        </a:p>
      </dgm:t>
    </dgm:pt>
    <dgm:pt modelId="{C37A1030-2CC0-4009-B74F-69E9239C70E2}" type="parTrans" cxnId="{365FF97F-A990-4496-B041-4DAE4D0DAB26}">
      <dgm:prSet/>
      <dgm:spPr/>
      <dgm:t>
        <a:bodyPr/>
        <a:lstStyle/>
        <a:p>
          <a:endParaRPr lang="zh-CN" altLang="en-US"/>
        </a:p>
      </dgm:t>
    </dgm:pt>
    <dgm:pt modelId="{9B84F542-C722-4351-80E2-91C1A5F9AD44}" type="sibTrans" cxnId="{365FF97F-A990-4496-B041-4DAE4D0DAB26}">
      <dgm:prSet/>
      <dgm:spPr/>
      <dgm:t>
        <a:bodyPr/>
        <a:lstStyle/>
        <a:p>
          <a:endParaRPr lang="zh-CN" altLang="en-US"/>
        </a:p>
      </dgm:t>
    </dgm:pt>
    <dgm:pt modelId="{B82632FF-AD34-4B16-ABC8-47800F079C2C}">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Objetivo</a:t>
          </a:r>
        </a:p>
        <a:p>
          <a:pPr>
            <a:lnSpc>
              <a:spcPct val="100000"/>
            </a:lnSpc>
            <a:spcBef>
              <a:spcPct val="0"/>
            </a:spcBef>
            <a:spcAft>
              <a:spcPct val="35000"/>
            </a:spcAft>
          </a:pPr>
          <a:r>
            <a:rPr lang="es-ES" altLang="zh-CN" dirty="0"/>
            <a:t>Permitir al RTE y al grupo de Scrum Masters obtener una visión global del avance, progreso e impedimentos de lo equipos para generar acciones de apoyo o escalamiento que faciliten el flujo de trabajo de los mismos. </a:t>
          </a:r>
        </a:p>
      </dgm:t>
    </dgm:pt>
    <dgm:pt modelId="{B6ED550E-5A42-4620-BEE5-B9F2F3158FC4}" type="parTrans" cxnId="{A9563BBF-42D1-4922-8ADA-5E7E0F4DA80E}">
      <dgm:prSet/>
      <dgm:spPr/>
      <dgm:t>
        <a:bodyPr/>
        <a:lstStyle/>
        <a:p>
          <a:endParaRPr lang="zh-CN" altLang="en-US"/>
        </a:p>
      </dgm:t>
    </dgm:pt>
    <dgm:pt modelId="{8C8DE27D-0D40-47B0-B54C-5E500EF88FAA}" type="sibTrans" cxnId="{A9563BBF-42D1-4922-8ADA-5E7E0F4DA80E}">
      <dgm:prSet/>
      <dgm:spPr/>
      <dgm:t>
        <a:bodyPr/>
        <a:lstStyle/>
        <a:p>
          <a:endParaRPr lang="zh-CN" altLang="en-US"/>
        </a:p>
      </dgm:t>
    </dgm:pt>
    <dgm:pt modelId="{C9B79412-F93E-4607-B438-2065754CC30A}">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Quien Participa?</a:t>
          </a:r>
        </a:p>
        <a:p>
          <a:pPr>
            <a:lnSpc>
              <a:spcPct val="100000"/>
            </a:lnSpc>
            <a:spcBef>
              <a:spcPct val="0"/>
            </a:spcBef>
            <a:spcAft>
              <a:spcPct val="35000"/>
            </a:spcAft>
          </a:pPr>
          <a:r>
            <a:rPr lang="es-ES" altLang="zh-CN" dirty="0"/>
            <a:t>Los Scrum master y o lideres de equipos ágiles y el RTE.</a:t>
          </a:r>
        </a:p>
      </dgm:t>
    </dgm:pt>
    <dgm:pt modelId="{C911287E-447B-4B97-8504-F5E861C16DF4}" type="parTrans" cxnId="{B362F8B3-40D6-4E88-BD65-EF25A1F02D94}">
      <dgm:prSet/>
      <dgm:spPr/>
      <dgm:t>
        <a:bodyPr/>
        <a:lstStyle/>
        <a:p>
          <a:endParaRPr lang="zh-CN" altLang="en-US"/>
        </a:p>
      </dgm:t>
    </dgm:pt>
    <dgm:pt modelId="{A421EE76-6F4C-468E-89B2-B8E55B0CFA83}" type="sibTrans" cxnId="{B362F8B3-40D6-4E88-BD65-EF25A1F02D94}">
      <dgm:prSet/>
      <dgm:spPr/>
      <dgm:t>
        <a:bodyPr/>
        <a:lstStyle/>
        <a:p>
          <a:endParaRPr lang="zh-CN" altLang="en-US"/>
        </a:p>
      </dgm:t>
    </dgm:pt>
    <dgm:pt modelId="{4A52AC56-2B7F-4F04-922B-3EE66D371CDA}" type="pres">
      <dgm:prSet presAssocID="{45C510FB-46C1-4ED6-93D1-FDC9AF9AC3A4}" presName="composite" presStyleCnt="0">
        <dgm:presLayoutVars>
          <dgm:chMax val="1"/>
          <dgm:dir/>
          <dgm:resizeHandles val="exact"/>
        </dgm:presLayoutVars>
      </dgm:prSet>
      <dgm:spPr/>
      <dgm:t>
        <a:bodyPr/>
        <a:lstStyle/>
        <a:p>
          <a:endParaRPr lang="es-ES"/>
        </a:p>
      </dgm:t>
    </dgm:pt>
    <dgm:pt modelId="{864A53AF-32DA-4A7C-9949-9AA1E1DFAF48}" type="pres">
      <dgm:prSet presAssocID="{6F0E105B-CE30-410A-8AA0-538CA512E025}" presName="roof" presStyleLbl="dkBgShp" presStyleIdx="0" presStyleCnt="2"/>
      <dgm:spPr/>
      <dgm:t>
        <a:bodyPr/>
        <a:lstStyle/>
        <a:p>
          <a:endParaRPr lang="es-ES"/>
        </a:p>
      </dgm:t>
    </dgm:pt>
    <dgm:pt modelId="{AAE59673-8927-4F6F-B696-89DDCB2D075E}" type="pres">
      <dgm:prSet presAssocID="{6F0E105B-CE30-410A-8AA0-538CA512E025}" presName="pillars" presStyleCnt="0"/>
      <dgm:spPr/>
    </dgm:pt>
    <dgm:pt modelId="{65D0C626-E678-4B51-98B9-40984CA4202A}" type="pres">
      <dgm:prSet presAssocID="{6F0E105B-CE30-410A-8AA0-538CA512E025}" presName="pillar1" presStyleLbl="node1" presStyleIdx="0" presStyleCnt="3">
        <dgm:presLayoutVars>
          <dgm:bulletEnabled val="1"/>
        </dgm:presLayoutVars>
      </dgm:prSet>
      <dgm:spPr/>
      <dgm:t>
        <a:bodyPr/>
        <a:lstStyle/>
        <a:p>
          <a:endParaRPr lang="es-ES"/>
        </a:p>
      </dgm:t>
    </dgm:pt>
    <dgm:pt modelId="{18008A20-4C25-47E9-B65A-260C477ED446}" type="pres">
      <dgm:prSet presAssocID="{B82632FF-AD34-4B16-ABC8-47800F079C2C}" presName="pillarX" presStyleLbl="node1" presStyleIdx="1" presStyleCnt="3">
        <dgm:presLayoutVars>
          <dgm:bulletEnabled val="1"/>
        </dgm:presLayoutVars>
      </dgm:prSet>
      <dgm:spPr/>
      <dgm:t>
        <a:bodyPr/>
        <a:lstStyle/>
        <a:p>
          <a:endParaRPr lang="es-ES"/>
        </a:p>
      </dgm:t>
    </dgm:pt>
    <dgm:pt modelId="{81CF33A1-7295-4740-80AE-05AA3F96CC32}" type="pres">
      <dgm:prSet presAssocID="{C9B79412-F93E-4607-B438-2065754CC30A}" presName="pillarX" presStyleLbl="node1" presStyleIdx="2" presStyleCnt="3">
        <dgm:presLayoutVars>
          <dgm:bulletEnabled val="1"/>
        </dgm:presLayoutVars>
      </dgm:prSet>
      <dgm:spPr/>
      <dgm:t>
        <a:bodyPr/>
        <a:lstStyle/>
        <a:p>
          <a:endParaRPr lang="es-ES"/>
        </a:p>
      </dgm:t>
    </dgm:pt>
    <dgm:pt modelId="{831132C6-EFB2-47B4-842A-89D29CEDEEEA}" type="pres">
      <dgm:prSet presAssocID="{6F0E105B-CE30-410A-8AA0-538CA512E025}" presName="base" presStyleLbl="dkBgShp" presStyleIdx="1" presStyleCnt="2"/>
      <dgm:spPr/>
    </dgm:pt>
  </dgm:ptLst>
  <dgm:cxnLst>
    <dgm:cxn modelId="{40F1B049-3F59-4DDE-9A2D-D51A0E289960}" type="presOf" srcId="{C9B79412-F93E-4607-B438-2065754CC30A}" destId="{81CF33A1-7295-4740-80AE-05AA3F96CC32}" srcOrd="0" destOrd="0" presId="urn:microsoft.com/office/officeart/2005/8/layout/hList3"/>
    <dgm:cxn modelId="{F06946EC-F8C2-467E-81EC-8BF07A33CF54}" type="presOf" srcId="{45C510FB-46C1-4ED6-93D1-FDC9AF9AC3A4}" destId="{4A52AC56-2B7F-4F04-922B-3EE66D371CDA}" srcOrd="0" destOrd="0" presId="urn:microsoft.com/office/officeart/2005/8/layout/hList3"/>
    <dgm:cxn modelId="{A9563BBF-42D1-4922-8ADA-5E7E0F4DA80E}" srcId="{6F0E105B-CE30-410A-8AA0-538CA512E025}" destId="{B82632FF-AD34-4B16-ABC8-47800F079C2C}" srcOrd="1" destOrd="0" parTransId="{B6ED550E-5A42-4620-BEE5-B9F2F3158FC4}" sibTransId="{8C8DE27D-0D40-47B0-B54C-5E500EF88FAA}"/>
    <dgm:cxn modelId="{D47A545F-8F5E-4E7A-A1C6-B5421CB11328}" srcId="{45C510FB-46C1-4ED6-93D1-FDC9AF9AC3A4}" destId="{6F0E105B-CE30-410A-8AA0-538CA512E025}" srcOrd="0" destOrd="0" parTransId="{B908471A-FA6D-4F57-8468-2C55EEE4C472}" sibTransId="{1450E001-3CC2-4D49-B31E-E056CF1949A3}"/>
    <dgm:cxn modelId="{B362F8B3-40D6-4E88-BD65-EF25A1F02D94}" srcId="{6F0E105B-CE30-410A-8AA0-538CA512E025}" destId="{C9B79412-F93E-4607-B438-2065754CC30A}" srcOrd="2" destOrd="0" parTransId="{C911287E-447B-4B97-8504-F5E861C16DF4}" sibTransId="{A421EE76-6F4C-468E-89B2-B8E55B0CFA83}"/>
    <dgm:cxn modelId="{F5A336D7-E172-49ED-AE78-B44826B47F54}" type="presOf" srcId="{6F0E105B-CE30-410A-8AA0-538CA512E025}" destId="{864A53AF-32DA-4A7C-9949-9AA1E1DFAF48}" srcOrd="0" destOrd="0" presId="urn:microsoft.com/office/officeart/2005/8/layout/hList3"/>
    <dgm:cxn modelId="{365FF97F-A990-4496-B041-4DAE4D0DAB26}" srcId="{6F0E105B-CE30-410A-8AA0-538CA512E025}" destId="{6184B367-45F7-42E7-A629-79F123ED7F40}" srcOrd="0" destOrd="0" parTransId="{C37A1030-2CC0-4009-B74F-69E9239C70E2}" sibTransId="{9B84F542-C722-4351-80E2-91C1A5F9AD44}"/>
    <dgm:cxn modelId="{9FDB2140-A80C-41EB-A723-9ADFBCCD5E66}" type="presOf" srcId="{6184B367-45F7-42E7-A629-79F123ED7F40}" destId="{65D0C626-E678-4B51-98B9-40984CA4202A}" srcOrd="0" destOrd="0" presId="urn:microsoft.com/office/officeart/2005/8/layout/hList3"/>
    <dgm:cxn modelId="{A68080D1-F0FD-44B6-A010-19DA061CFB96}" type="presOf" srcId="{B82632FF-AD34-4B16-ABC8-47800F079C2C}" destId="{18008A20-4C25-47E9-B65A-260C477ED446}" srcOrd="0" destOrd="0" presId="urn:microsoft.com/office/officeart/2005/8/layout/hList3"/>
    <dgm:cxn modelId="{A4E9FD87-ACAD-4F54-83FC-53723FE4D17A}" type="presParOf" srcId="{4A52AC56-2B7F-4F04-922B-3EE66D371CDA}" destId="{864A53AF-32DA-4A7C-9949-9AA1E1DFAF48}" srcOrd="0" destOrd="0" presId="urn:microsoft.com/office/officeart/2005/8/layout/hList3"/>
    <dgm:cxn modelId="{2E483B65-72E2-43C9-8029-41E707EE61C5}" type="presParOf" srcId="{4A52AC56-2B7F-4F04-922B-3EE66D371CDA}" destId="{AAE59673-8927-4F6F-B696-89DDCB2D075E}" srcOrd="1" destOrd="0" presId="urn:microsoft.com/office/officeart/2005/8/layout/hList3"/>
    <dgm:cxn modelId="{EF1280B7-E1E7-4614-AC5C-70956A8027A6}" type="presParOf" srcId="{AAE59673-8927-4F6F-B696-89DDCB2D075E}" destId="{65D0C626-E678-4B51-98B9-40984CA4202A}" srcOrd="0" destOrd="0" presId="urn:microsoft.com/office/officeart/2005/8/layout/hList3"/>
    <dgm:cxn modelId="{1DE1FFDA-8426-4FA1-8457-BAB1A233643B}" type="presParOf" srcId="{AAE59673-8927-4F6F-B696-89DDCB2D075E}" destId="{18008A20-4C25-47E9-B65A-260C477ED446}" srcOrd="1" destOrd="0" presId="urn:microsoft.com/office/officeart/2005/8/layout/hList3"/>
    <dgm:cxn modelId="{63B5E25F-3127-4444-9423-BBD7811B86F4}" type="presParOf" srcId="{AAE59673-8927-4F6F-B696-89DDCB2D075E}" destId="{81CF33A1-7295-4740-80AE-05AA3F96CC32}" srcOrd="2" destOrd="0" presId="urn:microsoft.com/office/officeart/2005/8/layout/hList3"/>
    <dgm:cxn modelId="{AFDA5DBD-02A8-464F-BC35-C00BD32DC0F7}" type="presParOf" srcId="{4A52AC56-2B7F-4F04-922B-3EE66D371CDA}" destId="{831132C6-EFB2-47B4-842A-89D29CEDEEEA}"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068C167-2C01-4B0B-81C4-726248B418D0}" type="doc">
      <dgm:prSet loTypeId="urn:microsoft.com/office/officeart/2005/8/layout/radial4#2" loCatId="relationship" qsTypeId="urn:microsoft.com/office/officeart/2005/8/quickstyle/simple1#8" qsCatId="simple" csTypeId="urn:microsoft.com/office/officeart/2005/8/colors/colorful2#2" csCatId="accent1" phldr="0"/>
      <dgm:spPr/>
      <dgm:t>
        <a:bodyPr/>
        <a:lstStyle/>
        <a:p>
          <a:endParaRPr lang="zh-CN" altLang="en-US"/>
        </a:p>
      </dgm:t>
    </dgm:pt>
    <dgm:pt modelId="{1D7F6E08-72A6-46CC-8870-C881D1493500}">
      <dgm:prSet phldrT="[Text]" phldr="0" custT="0"/>
      <dgm:spPr/>
      <dgm:t>
        <a:bodyPr vert="horz" wrap="square"/>
        <a:lstStyle>
          <a:lvl1pPr algn="ctr">
            <a:defRPr sz="4500"/>
          </a:lvl1pPr>
          <a:lvl2pPr marL="285750" indent="-285750" algn="ctr">
            <a:defRPr sz="3500"/>
          </a:lvl2pPr>
          <a:lvl3pPr marL="571500" indent="-285750" algn="ctr">
            <a:defRPr sz="3500"/>
          </a:lvl3pPr>
          <a:lvl4pPr marL="857250" indent="-285750" algn="ctr">
            <a:defRPr sz="3500"/>
          </a:lvl4pPr>
          <a:lvl5pPr marL="1143000" indent="-285750" algn="ctr">
            <a:defRPr sz="3500"/>
          </a:lvl5pPr>
          <a:lvl6pPr marL="1428750" indent="-285750" algn="ctr">
            <a:defRPr sz="3500"/>
          </a:lvl6pPr>
          <a:lvl7pPr marL="1714500" indent="-285750" algn="ctr">
            <a:defRPr sz="3500"/>
          </a:lvl7pPr>
          <a:lvl8pPr marL="2000250" indent="-285750" algn="ctr">
            <a:defRPr sz="3500"/>
          </a:lvl8pPr>
          <a:lvl9pPr marL="2286000" indent="-285750" algn="ctr">
            <a:defRPr sz="3500"/>
          </a:lvl9pPr>
        </a:lstStyle>
        <a:p>
          <a:pPr>
            <a:lnSpc>
              <a:spcPct val="100000"/>
            </a:lnSpc>
            <a:spcBef>
              <a:spcPct val="0"/>
            </a:spcBef>
            <a:spcAft>
              <a:spcPct val="35000"/>
            </a:spcAft>
          </a:pPr>
          <a:r>
            <a:rPr lang="es-ES" altLang="zh-CN"/>
            <a:t>PO SYNC</a:t>
          </a:r>
          <a:endParaRPr lang="zh-CN" altLang="en-US"/>
        </a:p>
      </dgm:t>
    </dgm:pt>
    <dgm:pt modelId="{59A2FE02-4165-4339-BF9A-AEAE1424E52B}" type="parTrans" cxnId="{3A3B1A89-26A6-42FE-A7F2-C28DCA778108}">
      <dgm:prSet/>
      <dgm:spPr/>
      <dgm:t>
        <a:bodyPr/>
        <a:lstStyle/>
        <a:p>
          <a:endParaRPr lang="zh-CN" altLang="en-US"/>
        </a:p>
      </dgm:t>
    </dgm:pt>
    <dgm:pt modelId="{E44612D1-CAFE-4D30-B4AA-78C3474158AA}" type="sibTrans" cxnId="{3A3B1A89-26A6-42FE-A7F2-C28DCA778108}">
      <dgm:prSet/>
      <dgm:spPr/>
      <dgm:t>
        <a:bodyPr/>
        <a:lstStyle/>
        <a:p>
          <a:endParaRPr lang="zh-CN" altLang="en-US"/>
        </a:p>
      </dgm:t>
    </dgm:pt>
    <dgm:pt modelId="{D15727BE-4BB4-41E2-BFCD-1CE00CE9A014}">
      <dgm:prSet phldrT="[Text]" phldr="0" custT="0"/>
      <dgm:spPr/>
      <dgm:t>
        <a:bodyPr vert="horz" wrap="square"/>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a:lnSpc>
              <a:spcPct val="100000"/>
            </a:lnSpc>
            <a:spcBef>
              <a:spcPct val="0"/>
            </a:spcBef>
            <a:spcAft>
              <a:spcPct val="35000"/>
            </a:spcAft>
          </a:pPr>
          <a:r>
            <a:rPr lang="es-ES" altLang="zh-CN"/>
            <a:t>Qué es?</a:t>
          </a:r>
        </a:p>
        <a:p>
          <a:pPr>
            <a:lnSpc>
              <a:spcPct val="100000"/>
            </a:lnSpc>
            <a:spcBef>
              <a:spcPct val="0"/>
            </a:spcBef>
            <a:spcAft>
              <a:spcPct val="35000"/>
            </a:spcAft>
          </a:pPr>
          <a:r>
            <a:rPr lang="es-ES" altLang="zh-CN"/>
            <a:t>Es una reunión de sincronización de los PO,  en la cual se revisa a nivel de  negocio el avance de los proyectos de cada equipo ágil.    </a:t>
          </a:r>
          <a:endParaRPr lang="zh-CN" altLang="en-US"/>
        </a:p>
      </dgm:t>
    </dgm:pt>
    <dgm:pt modelId="{1F3BA15B-B772-426D-8549-F05D47B0B0FC}" type="parTrans" cxnId="{EB3C4471-CE23-45AB-A6BE-DE09A35B7882}">
      <dgm:prSet/>
      <dgm:spPr/>
      <dgm:t>
        <a:bodyPr/>
        <a:lstStyle/>
        <a:p>
          <a:endParaRPr lang="zh-CN" altLang="en-US"/>
        </a:p>
      </dgm:t>
    </dgm:pt>
    <dgm:pt modelId="{021F6AB3-21C2-4079-A40A-CA1B5C51BD93}" type="sibTrans" cxnId="{EB3C4471-CE23-45AB-A6BE-DE09A35B7882}">
      <dgm:prSet/>
      <dgm:spPr/>
      <dgm:t>
        <a:bodyPr/>
        <a:lstStyle/>
        <a:p>
          <a:endParaRPr lang="zh-CN" altLang="en-US"/>
        </a:p>
      </dgm:t>
    </dgm:pt>
    <dgm:pt modelId="{24DAAE02-02E7-4412-8074-A0C4CAA380D7}">
      <dgm:prSet phldrT="[Text]" phldr="0" custT="0"/>
      <dgm:spPr/>
      <dgm:t>
        <a:bodyPr vert="horz" wrap="square"/>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a:lnSpc>
              <a:spcPct val="100000"/>
            </a:lnSpc>
            <a:spcBef>
              <a:spcPct val="0"/>
            </a:spcBef>
            <a:spcAft>
              <a:spcPct val="35000"/>
            </a:spcAft>
          </a:pPr>
          <a:r>
            <a:rPr lang="es-ES" altLang="zh-CN"/>
            <a:t>Objetivo</a:t>
          </a:r>
        </a:p>
        <a:p>
          <a:pPr>
            <a:lnSpc>
              <a:spcPct val="100000"/>
            </a:lnSpc>
            <a:spcBef>
              <a:spcPct val="0"/>
            </a:spcBef>
            <a:spcAft>
              <a:spcPct val="35000"/>
            </a:spcAft>
          </a:pPr>
          <a:r>
            <a:rPr lang="es-ES" altLang="zh-CN"/>
            <a:t>Validar el progreso de los equipos Y/o tren ágil, con respecto al cumplimiento de los objetivos trazados para el PI .</a:t>
          </a:r>
        </a:p>
      </dgm:t>
    </dgm:pt>
    <dgm:pt modelId="{A85E77B5-A1A5-43C8-9868-413E99F101A0}" type="parTrans" cxnId="{0BADB9AC-34D3-4FF4-AE51-34CF1BF65ECD}">
      <dgm:prSet/>
      <dgm:spPr/>
      <dgm:t>
        <a:bodyPr/>
        <a:lstStyle/>
        <a:p>
          <a:endParaRPr lang="zh-CN" altLang="en-US"/>
        </a:p>
      </dgm:t>
    </dgm:pt>
    <dgm:pt modelId="{E253A3F8-AA58-4BB8-A0BD-0BB7ECC546C3}" type="sibTrans" cxnId="{0BADB9AC-34D3-4FF4-AE51-34CF1BF65ECD}">
      <dgm:prSet/>
      <dgm:spPr/>
      <dgm:t>
        <a:bodyPr/>
        <a:lstStyle/>
        <a:p>
          <a:endParaRPr lang="zh-CN" altLang="en-US"/>
        </a:p>
      </dgm:t>
    </dgm:pt>
    <dgm:pt modelId="{A5880797-7454-4E44-8518-F4D8354F0963}">
      <dgm:prSet phldrT="[Text]" phldr="0" custT="0"/>
      <dgm:spPr/>
      <dgm:t>
        <a:bodyPr vert="horz" wrap="square"/>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a:lnSpc>
              <a:spcPct val="100000"/>
            </a:lnSpc>
            <a:spcBef>
              <a:spcPct val="0"/>
            </a:spcBef>
            <a:spcAft>
              <a:spcPct val="35000"/>
            </a:spcAft>
          </a:pPr>
          <a:r>
            <a:rPr lang="es-ES" altLang="zh-CN"/>
            <a:t>Quién participa?</a:t>
          </a:r>
          <a:endParaRPr lang="zh-CN" altLang="en-US"/>
        </a:p>
        <a:p>
          <a:pPr>
            <a:lnSpc>
              <a:spcPct val="100000"/>
            </a:lnSpc>
            <a:spcBef>
              <a:spcPct val="0"/>
            </a:spcBef>
            <a:spcAft>
              <a:spcPct val="35000"/>
            </a:spcAft>
          </a:pPr>
          <a:r>
            <a:rPr lang="es-ES" altLang="zh-CN"/>
            <a:t>Los Prodcut Owners,  gerentes de producto,  Product Manager. </a:t>
          </a:r>
        </a:p>
      </dgm:t>
    </dgm:pt>
    <dgm:pt modelId="{96CD46E7-D239-40C7-B5C4-376FEEE43C15}" type="parTrans" cxnId="{B73371FC-A1AB-46F6-A437-C23E0C6AF9EC}">
      <dgm:prSet/>
      <dgm:spPr/>
      <dgm:t>
        <a:bodyPr/>
        <a:lstStyle/>
        <a:p>
          <a:endParaRPr lang="zh-CN" altLang="en-US"/>
        </a:p>
      </dgm:t>
    </dgm:pt>
    <dgm:pt modelId="{0076998F-56E1-4A10-A709-E2811BD7C4FB}" type="sibTrans" cxnId="{B73371FC-A1AB-46F6-A437-C23E0C6AF9EC}">
      <dgm:prSet/>
      <dgm:spPr/>
      <dgm:t>
        <a:bodyPr/>
        <a:lstStyle/>
        <a:p>
          <a:endParaRPr lang="zh-CN" altLang="en-US"/>
        </a:p>
      </dgm:t>
    </dgm:pt>
    <dgm:pt modelId="{CF42B0CB-CDDD-42A1-B3A1-FBB34F262C63}" type="pres">
      <dgm:prSet presAssocID="{6068C167-2C01-4B0B-81C4-726248B418D0}" presName="cycle" presStyleCnt="0">
        <dgm:presLayoutVars>
          <dgm:chMax val="1"/>
          <dgm:dir/>
          <dgm:animLvl val="ctr"/>
          <dgm:resizeHandles val="exact"/>
        </dgm:presLayoutVars>
      </dgm:prSet>
      <dgm:spPr/>
      <dgm:t>
        <a:bodyPr/>
        <a:lstStyle/>
        <a:p>
          <a:endParaRPr lang="es-ES"/>
        </a:p>
      </dgm:t>
    </dgm:pt>
    <dgm:pt modelId="{B52502C2-594A-4A13-A5FF-5CD5841BD847}" type="pres">
      <dgm:prSet presAssocID="{1D7F6E08-72A6-46CC-8870-C881D1493500}" presName="centerShape" presStyleLbl="node0" presStyleIdx="0" presStyleCnt="1"/>
      <dgm:spPr/>
      <dgm:t>
        <a:bodyPr/>
        <a:lstStyle/>
        <a:p>
          <a:endParaRPr lang="es-ES"/>
        </a:p>
      </dgm:t>
    </dgm:pt>
    <dgm:pt modelId="{B849A6F3-9933-4C36-AF65-6098308CBC3C}" type="pres">
      <dgm:prSet presAssocID="{1F3BA15B-B772-426D-8549-F05D47B0B0FC}" presName="parTrans" presStyleLbl="bgSibTrans2D1" presStyleIdx="0" presStyleCnt="3"/>
      <dgm:spPr/>
      <dgm:t>
        <a:bodyPr/>
        <a:lstStyle/>
        <a:p>
          <a:endParaRPr lang="es-ES"/>
        </a:p>
      </dgm:t>
    </dgm:pt>
    <dgm:pt modelId="{B1756079-1332-4090-9A47-D2C0EDB7FB22}" type="pres">
      <dgm:prSet presAssocID="{D15727BE-4BB4-41E2-BFCD-1CE00CE9A014}" presName="node" presStyleLbl="node1" presStyleIdx="0" presStyleCnt="3">
        <dgm:presLayoutVars>
          <dgm:bulletEnabled val="1"/>
        </dgm:presLayoutVars>
      </dgm:prSet>
      <dgm:spPr/>
      <dgm:t>
        <a:bodyPr/>
        <a:lstStyle/>
        <a:p>
          <a:endParaRPr lang="es-ES"/>
        </a:p>
      </dgm:t>
    </dgm:pt>
    <dgm:pt modelId="{8A478794-BDE0-4AD6-9479-89CDBFC37EB7}" type="pres">
      <dgm:prSet presAssocID="{A85E77B5-A1A5-43C8-9868-413E99F101A0}" presName="parTrans" presStyleLbl="bgSibTrans2D1" presStyleIdx="1" presStyleCnt="3"/>
      <dgm:spPr/>
      <dgm:t>
        <a:bodyPr/>
        <a:lstStyle/>
        <a:p>
          <a:endParaRPr lang="es-ES"/>
        </a:p>
      </dgm:t>
    </dgm:pt>
    <dgm:pt modelId="{3868CDED-247C-4EE9-95A2-ED400A267946}" type="pres">
      <dgm:prSet presAssocID="{24DAAE02-02E7-4412-8074-A0C4CAA380D7}" presName="node" presStyleLbl="node1" presStyleIdx="1" presStyleCnt="3">
        <dgm:presLayoutVars>
          <dgm:bulletEnabled val="1"/>
        </dgm:presLayoutVars>
      </dgm:prSet>
      <dgm:spPr/>
      <dgm:t>
        <a:bodyPr/>
        <a:lstStyle/>
        <a:p>
          <a:endParaRPr lang="es-ES"/>
        </a:p>
      </dgm:t>
    </dgm:pt>
    <dgm:pt modelId="{D0718308-59AC-43E6-A882-4828EE4494C2}" type="pres">
      <dgm:prSet presAssocID="{96CD46E7-D239-40C7-B5C4-376FEEE43C15}" presName="parTrans" presStyleLbl="bgSibTrans2D1" presStyleIdx="2" presStyleCnt="3"/>
      <dgm:spPr/>
      <dgm:t>
        <a:bodyPr/>
        <a:lstStyle/>
        <a:p>
          <a:endParaRPr lang="es-ES"/>
        </a:p>
      </dgm:t>
    </dgm:pt>
    <dgm:pt modelId="{5E0D0BC9-3E91-4623-8C1A-C4A70EB3594B}" type="pres">
      <dgm:prSet presAssocID="{A5880797-7454-4E44-8518-F4D8354F0963}" presName="node" presStyleLbl="node1" presStyleIdx="2" presStyleCnt="3">
        <dgm:presLayoutVars>
          <dgm:bulletEnabled val="1"/>
        </dgm:presLayoutVars>
      </dgm:prSet>
      <dgm:spPr/>
      <dgm:t>
        <a:bodyPr/>
        <a:lstStyle/>
        <a:p>
          <a:endParaRPr lang="es-ES"/>
        </a:p>
      </dgm:t>
    </dgm:pt>
  </dgm:ptLst>
  <dgm:cxnLst>
    <dgm:cxn modelId="{C5B2BEAD-1FC5-4A55-939A-9CA90BFF7EB6}" type="presOf" srcId="{D15727BE-4BB4-41E2-BFCD-1CE00CE9A014}" destId="{B1756079-1332-4090-9A47-D2C0EDB7FB22}" srcOrd="0" destOrd="0" presId="urn:microsoft.com/office/officeart/2005/8/layout/radial4#2"/>
    <dgm:cxn modelId="{77F75D74-6A60-46E6-9A96-CF65F39E92F7}" type="presOf" srcId="{6068C167-2C01-4B0B-81C4-726248B418D0}" destId="{CF42B0CB-CDDD-42A1-B3A1-FBB34F262C63}" srcOrd="0" destOrd="0" presId="urn:microsoft.com/office/officeart/2005/8/layout/radial4#2"/>
    <dgm:cxn modelId="{859ADE57-DEAB-416B-A5F9-9459D53EC39C}" type="presOf" srcId="{24DAAE02-02E7-4412-8074-A0C4CAA380D7}" destId="{3868CDED-247C-4EE9-95A2-ED400A267946}" srcOrd="0" destOrd="0" presId="urn:microsoft.com/office/officeart/2005/8/layout/radial4#2"/>
    <dgm:cxn modelId="{B73371FC-A1AB-46F6-A437-C23E0C6AF9EC}" srcId="{1D7F6E08-72A6-46CC-8870-C881D1493500}" destId="{A5880797-7454-4E44-8518-F4D8354F0963}" srcOrd="2" destOrd="0" parTransId="{96CD46E7-D239-40C7-B5C4-376FEEE43C15}" sibTransId="{0076998F-56E1-4A10-A709-E2811BD7C4FB}"/>
    <dgm:cxn modelId="{EB3C4471-CE23-45AB-A6BE-DE09A35B7882}" srcId="{1D7F6E08-72A6-46CC-8870-C881D1493500}" destId="{D15727BE-4BB4-41E2-BFCD-1CE00CE9A014}" srcOrd="0" destOrd="0" parTransId="{1F3BA15B-B772-426D-8549-F05D47B0B0FC}" sibTransId="{021F6AB3-21C2-4079-A40A-CA1B5C51BD93}"/>
    <dgm:cxn modelId="{DC6576E9-0D7A-4AA0-A6BD-8D3BE628520A}" type="presOf" srcId="{1D7F6E08-72A6-46CC-8870-C881D1493500}" destId="{B52502C2-594A-4A13-A5FF-5CD5841BD847}" srcOrd="0" destOrd="0" presId="urn:microsoft.com/office/officeart/2005/8/layout/radial4#2"/>
    <dgm:cxn modelId="{AA59CD63-AD75-4C11-926A-FF1852D0223B}" type="presOf" srcId="{1F3BA15B-B772-426D-8549-F05D47B0B0FC}" destId="{B849A6F3-9933-4C36-AF65-6098308CBC3C}" srcOrd="0" destOrd="0" presId="urn:microsoft.com/office/officeart/2005/8/layout/radial4#2"/>
    <dgm:cxn modelId="{0BADB9AC-34D3-4FF4-AE51-34CF1BF65ECD}" srcId="{1D7F6E08-72A6-46CC-8870-C881D1493500}" destId="{24DAAE02-02E7-4412-8074-A0C4CAA380D7}" srcOrd="1" destOrd="0" parTransId="{A85E77B5-A1A5-43C8-9868-413E99F101A0}" sibTransId="{E253A3F8-AA58-4BB8-A0BD-0BB7ECC546C3}"/>
    <dgm:cxn modelId="{1493044D-26E7-4505-BBBD-75C081AE4673}" type="presOf" srcId="{96CD46E7-D239-40C7-B5C4-376FEEE43C15}" destId="{D0718308-59AC-43E6-A882-4828EE4494C2}" srcOrd="0" destOrd="0" presId="urn:microsoft.com/office/officeart/2005/8/layout/radial4#2"/>
    <dgm:cxn modelId="{3A3B1A89-26A6-42FE-A7F2-C28DCA778108}" srcId="{6068C167-2C01-4B0B-81C4-726248B418D0}" destId="{1D7F6E08-72A6-46CC-8870-C881D1493500}" srcOrd="0" destOrd="0" parTransId="{59A2FE02-4165-4339-BF9A-AEAE1424E52B}" sibTransId="{E44612D1-CAFE-4D30-B4AA-78C3474158AA}"/>
    <dgm:cxn modelId="{D2A31DAF-CDAB-43DF-8A65-25EB959FDD5D}" type="presOf" srcId="{A5880797-7454-4E44-8518-F4D8354F0963}" destId="{5E0D0BC9-3E91-4623-8C1A-C4A70EB3594B}" srcOrd="0" destOrd="0" presId="urn:microsoft.com/office/officeart/2005/8/layout/radial4#2"/>
    <dgm:cxn modelId="{3D4E6C2C-8E36-4E70-9336-789760063960}" type="presOf" srcId="{A85E77B5-A1A5-43C8-9868-413E99F101A0}" destId="{8A478794-BDE0-4AD6-9479-89CDBFC37EB7}" srcOrd="0" destOrd="0" presId="urn:microsoft.com/office/officeart/2005/8/layout/radial4#2"/>
    <dgm:cxn modelId="{E1103163-0F8D-4B18-A6DC-39ABD1A40963}" type="presParOf" srcId="{CF42B0CB-CDDD-42A1-B3A1-FBB34F262C63}" destId="{B52502C2-594A-4A13-A5FF-5CD5841BD847}" srcOrd="0" destOrd="0" presId="urn:microsoft.com/office/officeart/2005/8/layout/radial4#2"/>
    <dgm:cxn modelId="{578B1419-20F4-4B24-A590-8468FFCB4B1C}" type="presParOf" srcId="{CF42B0CB-CDDD-42A1-B3A1-FBB34F262C63}" destId="{B849A6F3-9933-4C36-AF65-6098308CBC3C}" srcOrd="1" destOrd="0" presId="urn:microsoft.com/office/officeart/2005/8/layout/radial4#2"/>
    <dgm:cxn modelId="{E468C581-DC00-4E03-9B97-96B08DB66D31}" type="presParOf" srcId="{CF42B0CB-CDDD-42A1-B3A1-FBB34F262C63}" destId="{B1756079-1332-4090-9A47-D2C0EDB7FB22}" srcOrd="2" destOrd="0" presId="urn:microsoft.com/office/officeart/2005/8/layout/radial4#2"/>
    <dgm:cxn modelId="{643D8C35-5D1A-4983-957F-08B16A2C12D7}" type="presParOf" srcId="{CF42B0CB-CDDD-42A1-B3A1-FBB34F262C63}" destId="{8A478794-BDE0-4AD6-9479-89CDBFC37EB7}" srcOrd="3" destOrd="0" presId="urn:microsoft.com/office/officeart/2005/8/layout/radial4#2"/>
    <dgm:cxn modelId="{4C26F63E-BFD6-49DB-86D9-DF848A582F67}" type="presParOf" srcId="{CF42B0CB-CDDD-42A1-B3A1-FBB34F262C63}" destId="{3868CDED-247C-4EE9-95A2-ED400A267946}" srcOrd="4" destOrd="0" presId="urn:microsoft.com/office/officeart/2005/8/layout/radial4#2"/>
    <dgm:cxn modelId="{6A7DDBCC-D413-4B5E-A3FC-0C1730DF34F5}" type="presParOf" srcId="{CF42B0CB-CDDD-42A1-B3A1-FBB34F262C63}" destId="{D0718308-59AC-43E6-A882-4828EE4494C2}" srcOrd="5" destOrd="0" presId="urn:microsoft.com/office/officeart/2005/8/layout/radial4#2"/>
    <dgm:cxn modelId="{7CDE9F1A-527C-4733-8ECA-D5DB7B92D95B}" type="presParOf" srcId="{CF42B0CB-CDDD-42A1-B3A1-FBB34F262C63}" destId="{5E0D0BC9-3E91-4623-8C1A-C4A70EB3594B}" srcOrd="6" destOrd="0" presId="urn:microsoft.com/office/officeart/2005/8/layout/radial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4A445-3653-4F2F-A344-2B4DBCC333AE}">
      <dsp:nvSpPr>
        <dsp:cNvPr id="0" name=""/>
        <dsp:cNvSpPr/>
      </dsp:nvSpPr>
      <dsp:spPr>
        <a:xfrm>
          <a:off x="1761494" y="728"/>
          <a:ext cx="833828" cy="833828"/>
        </a:xfrm>
        <a:prstGeom prst="ellipse">
          <a:avLst/>
        </a:prstGeom>
        <a:solidFill>
          <a:srgbClr val="98288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s-ES" sz="900" b="0" kern="1200" cap="none" spc="0" dirty="0" err="1">
              <a:ln w="0"/>
              <a:effectLst>
                <a:outerShdw blurRad="38100" dist="19050" dir="2700000" algn="tl" rotWithShape="0">
                  <a:schemeClr val="dk1">
                    <a:alpha val="40000"/>
                  </a:schemeClr>
                </a:outerShdw>
              </a:effectLst>
            </a:rPr>
            <a:t>Iteration</a:t>
          </a:r>
          <a:r>
            <a:rPr lang="es-ES" sz="900" b="0" kern="1200" cap="none" spc="0" dirty="0">
              <a:ln w="0"/>
              <a:effectLst>
                <a:outerShdw blurRad="38100" dist="19050" dir="2700000" algn="tl" rotWithShape="0">
                  <a:schemeClr val="dk1">
                    <a:alpha val="40000"/>
                  </a:schemeClr>
                </a:outerShdw>
              </a:effectLst>
            </a:rPr>
            <a:t> </a:t>
          </a:r>
          <a:r>
            <a:rPr lang="es-ES" sz="1000" b="1" kern="1200" cap="none" spc="0" dirty="0" err="1">
              <a:ln w="0"/>
              <a:effectLst>
                <a:outerShdw blurRad="38100" dist="19050" dir="2700000" algn="tl" rotWithShape="0">
                  <a:schemeClr val="dk1">
                    <a:alpha val="40000"/>
                  </a:schemeClr>
                </a:outerShdw>
              </a:effectLst>
            </a:rPr>
            <a:t>Planning</a:t>
          </a:r>
          <a:endParaRPr lang="es-ES" sz="1000" b="1" kern="1200" cap="none" spc="0" dirty="0">
            <a:ln w="0"/>
            <a:effectLst>
              <a:outerShdw blurRad="38100" dist="19050" dir="2700000" algn="tl" rotWithShape="0">
                <a:schemeClr val="dk1">
                  <a:alpha val="40000"/>
                </a:schemeClr>
              </a:outerShdw>
            </a:effectLst>
          </a:endParaRPr>
        </a:p>
      </dsp:txBody>
      <dsp:txXfrm>
        <a:off x="1883605" y="122839"/>
        <a:ext cx="589606" cy="589606"/>
      </dsp:txXfrm>
    </dsp:sp>
    <dsp:sp modelId="{1D9BA23E-B305-4D35-AC8B-0683D4A3E231}">
      <dsp:nvSpPr>
        <dsp:cNvPr id="0" name=""/>
        <dsp:cNvSpPr/>
      </dsp:nvSpPr>
      <dsp:spPr>
        <a:xfrm rot="2700000">
          <a:off x="2505829" y="715248"/>
          <a:ext cx="221787" cy="281417"/>
        </a:xfrm>
        <a:prstGeom prst="rightArrow">
          <a:avLst>
            <a:gd name="adj1" fmla="val 60000"/>
            <a:gd name="adj2" fmla="val 50000"/>
          </a:avLst>
        </a:prstGeom>
        <a:solidFill>
          <a:schemeClr val="accent5">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ES" sz="1200" kern="1200"/>
        </a:p>
      </dsp:txBody>
      <dsp:txXfrm>
        <a:off x="2515573" y="748007"/>
        <a:ext cx="155251" cy="168851"/>
      </dsp:txXfrm>
    </dsp:sp>
    <dsp:sp modelId="{0C1B024E-3DE8-40A7-AB64-35FA37B8485C}">
      <dsp:nvSpPr>
        <dsp:cNvPr id="0" name=""/>
        <dsp:cNvSpPr/>
      </dsp:nvSpPr>
      <dsp:spPr>
        <a:xfrm>
          <a:off x="2646999" y="886233"/>
          <a:ext cx="833828" cy="833828"/>
        </a:xfrm>
        <a:prstGeom prst="ellipse">
          <a:avLst/>
        </a:prstGeom>
        <a:solidFill>
          <a:srgbClr val="98288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s-ES" sz="800" b="0" kern="1200" cap="none" spc="0" dirty="0" err="1">
              <a:ln w="0"/>
              <a:effectLst>
                <a:outerShdw blurRad="38100" dist="19050" dir="2700000" algn="tl" rotWithShape="0">
                  <a:schemeClr val="dk1">
                    <a:alpha val="40000"/>
                  </a:schemeClr>
                </a:outerShdw>
              </a:effectLst>
            </a:rPr>
            <a:t>Iteration</a:t>
          </a:r>
          <a:r>
            <a:rPr lang="es-ES" sz="900" b="0" kern="1200" cap="none" spc="0" dirty="0">
              <a:ln w="0"/>
              <a:effectLst>
                <a:outerShdw blurRad="38100" dist="19050" dir="2700000" algn="tl" rotWithShape="0">
                  <a:schemeClr val="dk1">
                    <a:alpha val="40000"/>
                  </a:schemeClr>
                </a:outerShdw>
              </a:effectLst>
            </a:rPr>
            <a:t> </a:t>
          </a:r>
          <a:r>
            <a:rPr lang="es-ES" sz="900" b="1" kern="1200" cap="none" spc="0" dirty="0" err="1">
              <a:ln w="0"/>
              <a:effectLst>
                <a:outerShdw blurRad="38100" dist="19050" dir="2700000" algn="tl" rotWithShape="0">
                  <a:schemeClr val="dk1">
                    <a:alpha val="40000"/>
                  </a:schemeClr>
                </a:outerShdw>
              </a:effectLst>
            </a:rPr>
            <a:t>Execution</a:t>
          </a:r>
          <a:endParaRPr lang="es-ES" sz="900" b="1" kern="1200" cap="none" spc="0" dirty="0">
            <a:ln w="0"/>
            <a:effectLst>
              <a:outerShdw blurRad="38100" dist="19050" dir="2700000" algn="tl" rotWithShape="0">
                <a:schemeClr val="dk1">
                  <a:alpha val="40000"/>
                </a:schemeClr>
              </a:outerShdw>
            </a:effectLst>
          </a:endParaRPr>
        </a:p>
      </dsp:txBody>
      <dsp:txXfrm>
        <a:off x="2769110" y="1008344"/>
        <a:ext cx="589606" cy="589606"/>
      </dsp:txXfrm>
    </dsp:sp>
    <dsp:sp modelId="{CB405CFA-84A5-4CB7-9BE1-92FF801C92C9}">
      <dsp:nvSpPr>
        <dsp:cNvPr id="0" name=""/>
        <dsp:cNvSpPr/>
      </dsp:nvSpPr>
      <dsp:spPr>
        <a:xfrm rot="8100000">
          <a:off x="2514706" y="1600753"/>
          <a:ext cx="221787" cy="281417"/>
        </a:xfrm>
        <a:prstGeom prst="rightArrow">
          <a:avLst>
            <a:gd name="adj1" fmla="val 60000"/>
            <a:gd name="adj2" fmla="val 50000"/>
          </a:avLst>
        </a:prstGeom>
        <a:solidFill>
          <a:schemeClr val="accent5">
            <a:shade val="90000"/>
            <a:hueOff val="90432"/>
            <a:satOff val="-209"/>
            <a:lumOff val="662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ES" sz="1200" kern="1200" dirty="0"/>
        </a:p>
      </dsp:txBody>
      <dsp:txXfrm rot="10800000">
        <a:off x="2571498" y="1633512"/>
        <a:ext cx="155251" cy="168851"/>
      </dsp:txXfrm>
    </dsp:sp>
    <dsp:sp modelId="{473C2180-8DE4-467A-8538-0BA29DA72E90}">
      <dsp:nvSpPr>
        <dsp:cNvPr id="0" name=""/>
        <dsp:cNvSpPr/>
      </dsp:nvSpPr>
      <dsp:spPr>
        <a:xfrm>
          <a:off x="1761494" y="1771739"/>
          <a:ext cx="833828" cy="833828"/>
        </a:xfrm>
        <a:prstGeom prst="ellipse">
          <a:avLst/>
        </a:prstGeom>
        <a:solidFill>
          <a:srgbClr val="98288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400050">
            <a:lnSpc>
              <a:spcPct val="90000"/>
            </a:lnSpc>
            <a:spcBef>
              <a:spcPct val="0"/>
            </a:spcBef>
            <a:spcAft>
              <a:spcPct val="35000"/>
            </a:spcAft>
          </a:pPr>
          <a:r>
            <a:rPr lang="es-ES" sz="900" b="0" kern="1200" cap="none" spc="0" dirty="0" err="1">
              <a:ln w="0"/>
              <a:effectLst>
                <a:outerShdw blurRad="38100" dist="19050" dir="2700000" algn="tl" rotWithShape="0">
                  <a:schemeClr val="dk1">
                    <a:alpha val="40000"/>
                  </a:schemeClr>
                </a:outerShdw>
              </a:effectLst>
            </a:rPr>
            <a:t>Iteration</a:t>
          </a:r>
          <a:r>
            <a:rPr lang="es-ES" sz="1000" b="0" kern="1200" cap="none" spc="0" dirty="0">
              <a:ln w="0"/>
              <a:effectLst>
                <a:outerShdw blurRad="38100" dist="19050" dir="2700000" algn="tl" rotWithShape="0">
                  <a:schemeClr val="dk1">
                    <a:alpha val="40000"/>
                  </a:schemeClr>
                </a:outerShdw>
              </a:effectLst>
            </a:rPr>
            <a:t> </a:t>
          </a:r>
          <a:r>
            <a:rPr lang="es-ES" sz="1050" b="1" kern="1200" cap="none" spc="0" dirty="0" err="1">
              <a:ln w="0"/>
              <a:effectLst>
                <a:outerShdw blurRad="38100" dist="19050" dir="2700000" algn="tl" rotWithShape="0">
                  <a:schemeClr val="dk1">
                    <a:alpha val="40000"/>
                  </a:schemeClr>
                </a:outerShdw>
              </a:effectLst>
            </a:rPr>
            <a:t>Review</a:t>
          </a:r>
          <a:endParaRPr lang="es-ES" sz="1000" b="1" kern="1200" cap="none" spc="0" dirty="0">
            <a:ln w="0"/>
            <a:effectLst>
              <a:outerShdw blurRad="38100" dist="19050" dir="2700000" algn="tl" rotWithShape="0">
                <a:schemeClr val="dk1">
                  <a:alpha val="40000"/>
                </a:schemeClr>
              </a:outerShdw>
            </a:effectLst>
          </a:endParaRPr>
        </a:p>
      </dsp:txBody>
      <dsp:txXfrm>
        <a:off x="1883605" y="1893850"/>
        <a:ext cx="589606" cy="589606"/>
      </dsp:txXfrm>
    </dsp:sp>
    <dsp:sp modelId="{7BAD1B2E-AA79-486D-BC5E-DD830CB1C544}">
      <dsp:nvSpPr>
        <dsp:cNvPr id="0" name=""/>
        <dsp:cNvSpPr/>
      </dsp:nvSpPr>
      <dsp:spPr>
        <a:xfrm rot="13500000">
          <a:off x="1675961" y="1636009"/>
          <a:ext cx="181021" cy="281417"/>
        </a:xfrm>
        <a:prstGeom prst="rightArrow">
          <a:avLst>
            <a:gd name="adj1" fmla="val 60000"/>
            <a:gd name="adj2" fmla="val 50000"/>
          </a:avLst>
        </a:prstGeom>
        <a:solidFill>
          <a:schemeClr val="accent5">
            <a:shade val="90000"/>
            <a:hueOff val="180863"/>
            <a:satOff val="-417"/>
            <a:lumOff val="1324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s-ES" sz="800" kern="1200"/>
        </a:p>
      </dsp:txBody>
      <dsp:txXfrm rot="10800000">
        <a:off x="1722314" y="1711492"/>
        <a:ext cx="126715" cy="168851"/>
      </dsp:txXfrm>
    </dsp:sp>
    <dsp:sp modelId="{464D78E9-0FCE-4B83-93F9-7AF9C4F439A8}">
      <dsp:nvSpPr>
        <dsp:cNvPr id="0" name=""/>
        <dsp:cNvSpPr/>
      </dsp:nvSpPr>
      <dsp:spPr>
        <a:xfrm>
          <a:off x="799071" y="809317"/>
          <a:ext cx="987661" cy="987661"/>
        </a:xfrm>
        <a:prstGeom prst="ellipse">
          <a:avLst/>
        </a:prstGeom>
        <a:solidFill>
          <a:srgbClr val="98288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r>
            <a:rPr lang="es-ES" sz="800" b="0" kern="1200" cap="none" spc="0" dirty="0" err="1">
              <a:ln w="0"/>
              <a:effectLst>
                <a:outerShdw blurRad="38100" dist="19050" dir="2700000" algn="tl" rotWithShape="0">
                  <a:schemeClr val="dk1">
                    <a:alpha val="40000"/>
                  </a:schemeClr>
                </a:outerShdw>
              </a:effectLst>
            </a:rPr>
            <a:t>Iteration</a:t>
          </a:r>
          <a:r>
            <a:rPr lang="es-ES" sz="800" b="0" kern="1200" cap="none" spc="0" dirty="0">
              <a:ln w="0"/>
              <a:effectLst>
                <a:outerShdw blurRad="38100" dist="19050" dir="2700000" algn="tl" rotWithShape="0">
                  <a:schemeClr val="dk1">
                    <a:alpha val="40000"/>
                  </a:schemeClr>
                </a:outerShdw>
              </a:effectLst>
            </a:rPr>
            <a:t> </a:t>
          </a:r>
          <a:r>
            <a:rPr lang="es-ES" sz="800" b="1" kern="1200" cap="none" spc="0" dirty="0" err="1">
              <a:ln w="0"/>
              <a:effectLst>
                <a:outerShdw blurRad="38100" dist="19050" dir="2700000" algn="tl" rotWithShape="0">
                  <a:schemeClr val="dk1">
                    <a:alpha val="40000"/>
                  </a:schemeClr>
                </a:outerShdw>
              </a:effectLst>
            </a:rPr>
            <a:t>Retrospective</a:t>
          </a:r>
          <a:endParaRPr lang="es-ES" sz="800" b="1" kern="1200" cap="none" spc="0" dirty="0">
            <a:ln w="0"/>
            <a:effectLst>
              <a:outerShdw blurRad="38100" dist="19050" dir="2700000" algn="tl" rotWithShape="0">
                <a:schemeClr val="dk1">
                  <a:alpha val="40000"/>
                </a:schemeClr>
              </a:outerShdw>
            </a:effectLst>
          </a:endParaRPr>
        </a:p>
      </dsp:txBody>
      <dsp:txXfrm>
        <a:off x="943711" y="953957"/>
        <a:ext cx="698381" cy="698381"/>
      </dsp:txXfrm>
    </dsp:sp>
    <dsp:sp modelId="{AF490767-C027-46AD-A4DF-5EA71FD71EFA}">
      <dsp:nvSpPr>
        <dsp:cNvPr id="0" name=""/>
        <dsp:cNvSpPr/>
      </dsp:nvSpPr>
      <dsp:spPr>
        <a:xfrm rot="18900000">
          <a:off x="1668716" y="696115"/>
          <a:ext cx="181021" cy="281417"/>
        </a:xfrm>
        <a:prstGeom prst="rightArrow">
          <a:avLst>
            <a:gd name="adj1" fmla="val 60000"/>
            <a:gd name="adj2" fmla="val 50000"/>
          </a:avLst>
        </a:prstGeom>
        <a:solidFill>
          <a:schemeClr val="accent5">
            <a:shade val="90000"/>
            <a:hueOff val="271295"/>
            <a:satOff val="-626"/>
            <a:lumOff val="1987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ES" sz="1200" kern="1200"/>
        </a:p>
      </dsp:txBody>
      <dsp:txXfrm>
        <a:off x="1676669" y="771598"/>
        <a:ext cx="126715" cy="1688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502C2-594A-4A13-A5FF-5CD5841BD847}">
      <dsp:nvSpPr>
        <dsp:cNvPr id="0" name=""/>
        <dsp:cNvSpPr/>
      </dsp:nvSpPr>
      <dsp:spPr>
        <a:xfrm>
          <a:off x="3441108" y="2496733"/>
          <a:ext cx="2094778" cy="2094778"/>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100000"/>
            </a:lnSpc>
            <a:spcBef>
              <a:spcPct val="0"/>
            </a:spcBef>
            <a:spcAft>
              <a:spcPct val="35000"/>
            </a:spcAft>
          </a:pPr>
          <a:r>
            <a:rPr lang="es-ES" altLang="zh-CN" sz="3100" kern="1200" dirty="0">
              <a:solidFill>
                <a:schemeClr val="tx1"/>
              </a:solidFill>
            </a:rPr>
            <a:t>Iteración</a:t>
          </a:r>
        </a:p>
      </dsp:txBody>
      <dsp:txXfrm>
        <a:off x="3747881" y="2803506"/>
        <a:ext cx="1481232" cy="1481232"/>
      </dsp:txXfrm>
    </dsp:sp>
    <dsp:sp modelId="{B849A6F3-9933-4C36-AF65-6098308CBC3C}">
      <dsp:nvSpPr>
        <dsp:cNvPr id="0" name=""/>
        <dsp:cNvSpPr/>
      </dsp:nvSpPr>
      <dsp:spPr>
        <a:xfrm rot="12900000">
          <a:off x="2093358" y="2130723"/>
          <a:ext cx="1605814" cy="597011"/>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756079-1332-4090-9A47-D2C0EDB7FB22}">
      <dsp:nvSpPr>
        <dsp:cNvPr id="0" name=""/>
        <dsp:cNvSpPr/>
      </dsp:nvSpPr>
      <dsp:spPr>
        <a:xfrm>
          <a:off x="1243542" y="1172685"/>
          <a:ext cx="1990039" cy="15920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100000"/>
            </a:lnSpc>
            <a:spcBef>
              <a:spcPct val="0"/>
            </a:spcBef>
            <a:spcAft>
              <a:spcPct val="35000"/>
            </a:spcAft>
          </a:pPr>
          <a:r>
            <a:rPr lang="es-ES" altLang="zh-CN" sz="1300" kern="1200" dirty="0">
              <a:solidFill>
                <a:schemeClr val="tx1"/>
              </a:solidFill>
            </a:rPr>
            <a:t>Qué es? </a:t>
          </a:r>
        </a:p>
        <a:p>
          <a:pPr lvl="0" algn="ctr" defTabSz="577850">
            <a:lnSpc>
              <a:spcPct val="100000"/>
            </a:lnSpc>
            <a:spcBef>
              <a:spcPct val="0"/>
            </a:spcBef>
            <a:spcAft>
              <a:spcPct val="35000"/>
            </a:spcAft>
          </a:pPr>
          <a:r>
            <a:rPr lang="es-ES" altLang="zh-CN" sz="1300" kern="1200" dirty="0">
              <a:solidFill>
                <a:schemeClr val="tx1"/>
              </a:solidFill>
              <a:sym typeface="+mn-ea"/>
            </a:rPr>
            <a:t>Es un periodo de tiempo de longitud fija, en el cual se implementa un incremento del producto. </a:t>
          </a:r>
        </a:p>
        <a:p>
          <a:pPr lvl="0" algn="ctr" defTabSz="577850">
            <a:lnSpc>
              <a:spcPct val="100000"/>
            </a:lnSpc>
            <a:spcBef>
              <a:spcPct val="0"/>
            </a:spcBef>
            <a:spcAft>
              <a:spcPct val="35000"/>
            </a:spcAft>
          </a:pPr>
          <a:endParaRPr lang="es-ES" altLang="zh-CN" sz="1300" kern="1200" dirty="0"/>
        </a:p>
      </dsp:txBody>
      <dsp:txXfrm>
        <a:off x="1290171" y="1219314"/>
        <a:ext cx="1896781" cy="1498773"/>
      </dsp:txXfrm>
    </dsp:sp>
    <dsp:sp modelId="{8A478794-BDE0-4AD6-9479-89CDBFC37EB7}">
      <dsp:nvSpPr>
        <dsp:cNvPr id="0" name=""/>
        <dsp:cNvSpPr/>
      </dsp:nvSpPr>
      <dsp:spPr>
        <a:xfrm rot="16200000">
          <a:off x="3685590" y="1301860"/>
          <a:ext cx="1605814" cy="597011"/>
        </a:xfrm>
        <a:prstGeom prst="leftArrow">
          <a:avLst>
            <a:gd name="adj1" fmla="val 60000"/>
            <a:gd name="adj2" fmla="val 50000"/>
          </a:avLst>
        </a:prstGeom>
        <a:solidFill>
          <a:schemeClr val="accent4">
            <a:hueOff val="4900445"/>
            <a:satOff val="-20388"/>
            <a:lumOff val="480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68CDED-247C-4EE9-95A2-ED400A267946}">
      <dsp:nvSpPr>
        <dsp:cNvPr id="0" name=""/>
        <dsp:cNvSpPr/>
      </dsp:nvSpPr>
      <dsp:spPr>
        <a:xfrm>
          <a:off x="3493477" y="1443"/>
          <a:ext cx="1990039" cy="1592031"/>
        </a:xfrm>
        <a:prstGeom prst="roundRect">
          <a:avLst>
            <a:gd name="adj" fmla="val 10000"/>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100000"/>
            </a:lnSpc>
            <a:spcBef>
              <a:spcPct val="0"/>
            </a:spcBef>
            <a:spcAft>
              <a:spcPct val="35000"/>
            </a:spcAft>
          </a:pPr>
          <a:r>
            <a:rPr lang="es-ES" altLang="zh-CN" sz="1300" kern="1200">
              <a:solidFill>
                <a:schemeClr val="tx1"/>
              </a:solidFill>
            </a:rPr>
            <a:t>Objetivo</a:t>
          </a:r>
        </a:p>
        <a:p>
          <a:pPr lvl="0" algn="ctr" defTabSz="577850">
            <a:lnSpc>
              <a:spcPct val="100000"/>
            </a:lnSpc>
            <a:spcBef>
              <a:spcPct val="0"/>
            </a:spcBef>
            <a:spcAft>
              <a:spcPct val="35000"/>
            </a:spcAft>
          </a:pPr>
          <a:r>
            <a:rPr lang="es-ES" altLang="zh-CN" sz="1300" kern="1200">
              <a:solidFill>
                <a:schemeClr val="tx1"/>
              </a:solidFill>
            </a:rPr>
            <a:t>Generar valor al negocio, mediante la creacion de un incremento de producto.</a:t>
          </a:r>
        </a:p>
        <a:p>
          <a:pPr lvl="0" algn="ctr" defTabSz="577850">
            <a:lnSpc>
              <a:spcPct val="100000"/>
            </a:lnSpc>
            <a:spcBef>
              <a:spcPct val="0"/>
            </a:spcBef>
            <a:spcAft>
              <a:spcPct val="35000"/>
            </a:spcAft>
          </a:pPr>
          <a:endParaRPr lang="zh-CN" altLang="en-US" sz="1300" kern="1200"/>
        </a:p>
      </dsp:txBody>
      <dsp:txXfrm>
        <a:off x="3540106" y="48072"/>
        <a:ext cx="1896781" cy="1498773"/>
      </dsp:txXfrm>
    </dsp:sp>
    <dsp:sp modelId="{D0718308-59AC-43E6-A882-4828EE4494C2}">
      <dsp:nvSpPr>
        <dsp:cNvPr id="0" name=""/>
        <dsp:cNvSpPr/>
      </dsp:nvSpPr>
      <dsp:spPr>
        <a:xfrm rot="19500000">
          <a:off x="5277822" y="2130723"/>
          <a:ext cx="1605814" cy="597011"/>
        </a:xfrm>
        <a:prstGeom prst="leftArrow">
          <a:avLst>
            <a:gd name="adj1" fmla="val 60000"/>
            <a:gd name="adj2" fmla="val 5000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0D0BC9-3E91-4623-8C1A-C4A70EB3594B}">
      <dsp:nvSpPr>
        <dsp:cNvPr id="0" name=""/>
        <dsp:cNvSpPr/>
      </dsp:nvSpPr>
      <dsp:spPr>
        <a:xfrm>
          <a:off x="5743412" y="1172685"/>
          <a:ext cx="1990039" cy="1592031"/>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100000"/>
            </a:lnSpc>
            <a:spcBef>
              <a:spcPct val="0"/>
            </a:spcBef>
            <a:spcAft>
              <a:spcPct val="35000"/>
            </a:spcAft>
          </a:pPr>
          <a:r>
            <a:rPr lang="es-ES" altLang="zh-CN" sz="1300" kern="1200" dirty="0">
              <a:solidFill>
                <a:schemeClr val="tx1"/>
              </a:solidFill>
            </a:rPr>
            <a:t>Quienes Participan?</a:t>
          </a:r>
        </a:p>
        <a:p>
          <a:pPr lvl="0" algn="ctr" defTabSz="577850">
            <a:lnSpc>
              <a:spcPct val="100000"/>
            </a:lnSpc>
            <a:spcBef>
              <a:spcPct val="0"/>
            </a:spcBef>
            <a:spcAft>
              <a:spcPct val="35000"/>
            </a:spcAft>
          </a:pPr>
          <a:r>
            <a:rPr lang="es-ES" altLang="zh-CN" sz="1300" kern="1200" dirty="0">
              <a:solidFill>
                <a:schemeClr val="tx1"/>
              </a:solidFill>
            </a:rPr>
            <a:t>Equipo Ágil</a:t>
          </a:r>
        </a:p>
      </dsp:txBody>
      <dsp:txXfrm>
        <a:off x="5790041" y="1219314"/>
        <a:ext cx="1896781" cy="14987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DEAC9-5D4C-4A6A-A44E-082A26F60596}">
      <dsp:nvSpPr>
        <dsp:cNvPr id="0" name=""/>
        <dsp:cNvSpPr/>
      </dsp:nvSpPr>
      <dsp:spPr>
        <a:xfrm>
          <a:off x="6324" y="678086"/>
          <a:ext cx="1890308" cy="283546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100000"/>
            </a:lnSpc>
            <a:spcBef>
              <a:spcPct val="0"/>
            </a:spcBef>
            <a:spcAft>
              <a:spcPct val="35000"/>
            </a:spcAft>
          </a:pPr>
          <a:r>
            <a:rPr lang="es-ES" altLang="zh-CN" sz="1500" kern="1200" dirty="0"/>
            <a:t>Entradas:</a:t>
          </a:r>
          <a:endParaRPr lang="zh-CN" altLang="en-US" sz="1500" kern="1200" dirty="0"/>
        </a:p>
        <a:p>
          <a:pPr lvl="0" algn="ctr" defTabSz="666750">
            <a:lnSpc>
              <a:spcPct val="100000"/>
            </a:lnSpc>
            <a:spcBef>
              <a:spcPct val="0"/>
            </a:spcBef>
            <a:spcAft>
              <a:spcPct val="35000"/>
            </a:spcAft>
          </a:pPr>
          <a:r>
            <a:rPr lang="es-ES" altLang="zh-CN" sz="1500" kern="1200" dirty="0"/>
            <a:t>HU detalladas con criterios de aceptación claros.</a:t>
          </a:r>
        </a:p>
        <a:p>
          <a:pPr lvl="0" algn="ctr" defTabSz="666750">
            <a:lnSpc>
              <a:spcPct val="100000"/>
            </a:lnSpc>
            <a:spcBef>
              <a:spcPct val="0"/>
            </a:spcBef>
            <a:spcAft>
              <a:spcPct val="35000"/>
            </a:spcAft>
          </a:pPr>
          <a:r>
            <a:rPr lang="es-ES" altLang="zh-CN" sz="1500" kern="1200" dirty="0"/>
            <a:t>Herramientas necesarias para la ejecución de las HU.</a:t>
          </a:r>
        </a:p>
        <a:p>
          <a:pPr lvl="0" algn="ctr" defTabSz="666750">
            <a:lnSpc>
              <a:spcPct val="100000"/>
            </a:lnSpc>
            <a:spcBef>
              <a:spcPct val="0"/>
            </a:spcBef>
            <a:spcAft>
              <a:spcPct val="35000"/>
            </a:spcAft>
          </a:pPr>
          <a:r>
            <a:rPr lang="es-ES" altLang="zh-CN" sz="1500" kern="1200" dirty="0"/>
            <a:t>Las </a:t>
          </a:r>
          <a:r>
            <a:rPr lang="es-ES" altLang="zh-CN" sz="1500" kern="1200" dirty="0">
              <a:solidFill>
                <a:schemeClr val="bg1"/>
              </a:solidFill>
            </a:rPr>
            <a:t>HU </a:t>
          </a:r>
          <a:r>
            <a:rPr lang="es-ES" altLang="zh-CN" sz="1500" kern="1200" dirty="0"/>
            <a:t>deben cumplir con el </a:t>
          </a:r>
          <a:r>
            <a:rPr lang="es-ES" altLang="zh-CN" sz="1500" kern="1200" dirty="0">
              <a:solidFill>
                <a:schemeClr val="bg1"/>
              </a:solidFill>
            </a:rPr>
            <a:t>DOR </a:t>
          </a:r>
          <a:r>
            <a:rPr lang="es-ES" altLang="zh-CN" sz="1500" kern="1200" dirty="0"/>
            <a:t>establecido.</a:t>
          </a:r>
          <a:endParaRPr sz="1500" kern="1200"/>
        </a:p>
      </dsp:txBody>
      <dsp:txXfrm>
        <a:off x="61689" y="733451"/>
        <a:ext cx="1779578" cy="2724732"/>
      </dsp:txXfrm>
    </dsp:sp>
    <dsp:sp modelId="{8A5CF0CE-3323-464D-9C63-05C1BDB053F5}">
      <dsp:nvSpPr>
        <dsp:cNvPr id="0" name=""/>
        <dsp:cNvSpPr/>
      </dsp:nvSpPr>
      <dsp:spPr>
        <a:xfrm>
          <a:off x="2085663" y="1861419"/>
          <a:ext cx="400745" cy="46879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2085663" y="1955178"/>
        <a:ext cx="280522" cy="281278"/>
      </dsp:txXfrm>
    </dsp:sp>
    <dsp:sp modelId="{552FB8E7-A5FB-4CC3-94C3-CE0BDF19F9F1}">
      <dsp:nvSpPr>
        <dsp:cNvPr id="0" name=""/>
        <dsp:cNvSpPr/>
      </dsp:nvSpPr>
      <dsp:spPr>
        <a:xfrm>
          <a:off x="2652755" y="678086"/>
          <a:ext cx="1890308" cy="2835462"/>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100000"/>
            </a:lnSpc>
            <a:spcBef>
              <a:spcPct val="0"/>
            </a:spcBef>
            <a:spcAft>
              <a:spcPct val="35000"/>
            </a:spcAft>
          </a:pPr>
          <a:r>
            <a:rPr lang="es-ES" altLang="zh-CN" sz="1500" kern="1200" dirty="0"/>
            <a:t>Iteración</a:t>
          </a:r>
          <a:endParaRPr lang="zh-CN" altLang="en-US" sz="1500" kern="1200" dirty="0"/>
        </a:p>
      </dsp:txBody>
      <dsp:txXfrm>
        <a:off x="2708120" y="733451"/>
        <a:ext cx="1779578" cy="2724732"/>
      </dsp:txXfrm>
    </dsp:sp>
    <dsp:sp modelId="{353C3794-50AA-4D44-83C9-CE28317C3317}">
      <dsp:nvSpPr>
        <dsp:cNvPr id="0" name=""/>
        <dsp:cNvSpPr/>
      </dsp:nvSpPr>
      <dsp:spPr>
        <a:xfrm>
          <a:off x="4732094" y="1861419"/>
          <a:ext cx="400745" cy="468796"/>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4732094" y="1955178"/>
        <a:ext cx="280522" cy="281278"/>
      </dsp:txXfrm>
    </dsp:sp>
    <dsp:sp modelId="{A1E15D63-E1FF-4A28-A04F-A2B65927BC31}">
      <dsp:nvSpPr>
        <dsp:cNvPr id="0" name=""/>
        <dsp:cNvSpPr/>
      </dsp:nvSpPr>
      <dsp:spPr>
        <a:xfrm>
          <a:off x="5299187" y="678086"/>
          <a:ext cx="1890308" cy="2835462"/>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100000"/>
            </a:lnSpc>
            <a:spcBef>
              <a:spcPct val="0"/>
            </a:spcBef>
            <a:spcAft>
              <a:spcPct val="35000"/>
            </a:spcAft>
          </a:pPr>
          <a:r>
            <a:rPr lang="es-ES" altLang="zh-CN" sz="1500" kern="1200" dirty="0"/>
            <a:t>Cumplir con lo definido en cada HU</a:t>
          </a:r>
          <a:endParaRPr lang="zh-CN" altLang="en-US" sz="1500" kern="1200" dirty="0"/>
        </a:p>
        <a:p>
          <a:pPr lvl="0" algn="ctr" defTabSz="666750">
            <a:lnSpc>
              <a:spcPct val="100000"/>
            </a:lnSpc>
            <a:spcBef>
              <a:spcPct val="0"/>
            </a:spcBef>
            <a:spcAft>
              <a:spcPct val="35000"/>
            </a:spcAft>
          </a:pPr>
          <a:r>
            <a:rPr lang="es-ES" altLang="zh-CN" sz="1500" kern="1200" dirty="0"/>
            <a:t>Incremento del producto.</a:t>
          </a:r>
        </a:p>
        <a:p>
          <a:pPr lvl="0" algn="ctr" defTabSz="666750">
            <a:lnSpc>
              <a:spcPct val="100000"/>
            </a:lnSpc>
            <a:spcBef>
              <a:spcPct val="0"/>
            </a:spcBef>
            <a:spcAft>
              <a:spcPct val="35000"/>
            </a:spcAft>
          </a:pPr>
          <a:r>
            <a:rPr lang="es-ES" altLang="zh-CN" sz="1500" kern="1200" dirty="0"/>
            <a:t>Métricas de la iteración. </a:t>
          </a:r>
        </a:p>
        <a:p>
          <a:pPr lvl="0" algn="ctr" defTabSz="666750">
            <a:lnSpc>
              <a:spcPct val="100000"/>
            </a:lnSpc>
            <a:spcBef>
              <a:spcPct val="0"/>
            </a:spcBef>
            <a:spcAft>
              <a:spcPct val="35000"/>
            </a:spcAft>
          </a:pPr>
          <a:r>
            <a:rPr lang="es-ES" altLang="zh-CN" sz="1500" kern="1200" dirty="0"/>
            <a:t>Planes para la mejora continua.</a:t>
          </a:r>
        </a:p>
      </dsp:txBody>
      <dsp:txXfrm>
        <a:off x="5354552" y="733451"/>
        <a:ext cx="1779578" cy="27247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406C3-FC80-4468-A55B-122D744D43F0}">
      <dsp:nvSpPr>
        <dsp:cNvPr id="0" name=""/>
        <dsp:cNvSpPr/>
      </dsp:nvSpPr>
      <dsp:spPr>
        <a:xfrm rot="5400000">
          <a:off x="3822632" y="-1387240"/>
          <a:ext cx="1051187" cy="40924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00000"/>
            </a:lnSpc>
            <a:spcBef>
              <a:spcPct val="0"/>
            </a:spcBef>
            <a:spcAft>
              <a:spcPct val="15000"/>
            </a:spcAft>
            <a:buChar char="••"/>
          </a:pPr>
          <a:endParaRPr lang="es-ES" altLang="zh-CN" sz="1300" kern="1200"/>
        </a:p>
        <a:p>
          <a:pPr marL="114300" lvl="1" indent="-114300" algn="l" defTabSz="577850">
            <a:lnSpc>
              <a:spcPct val="100000"/>
            </a:lnSpc>
            <a:spcBef>
              <a:spcPct val="0"/>
            </a:spcBef>
            <a:spcAft>
              <a:spcPct val="15000"/>
            </a:spcAft>
            <a:buChar char="••"/>
          </a:pPr>
          <a:r>
            <a:rPr lang="es-ES" altLang="zh-CN" sz="1300" kern="1200" dirty="0"/>
            <a:t>Evento en el cual se realiza la revisión del incremento del producto y se obtiene el </a:t>
          </a:r>
          <a:r>
            <a:rPr lang="es-ES" altLang="zh-CN" sz="1300" kern="1200" dirty="0" err="1"/>
            <a:t>feedback</a:t>
          </a:r>
          <a:r>
            <a:rPr lang="es-ES" altLang="zh-CN" sz="1300" kern="1200" dirty="0"/>
            <a:t> del resultado de la iteración a nivel de producto.</a:t>
          </a:r>
        </a:p>
      </dsp:txBody>
      <dsp:txXfrm rot="-5400000">
        <a:off x="2302002" y="184705"/>
        <a:ext cx="4041133" cy="948557"/>
      </dsp:txXfrm>
    </dsp:sp>
    <dsp:sp modelId="{96BE2B31-D87C-43E1-BE64-4C27B13F4AA4}">
      <dsp:nvSpPr>
        <dsp:cNvPr id="0" name=""/>
        <dsp:cNvSpPr/>
      </dsp:nvSpPr>
      <dsp:spPr>
        <a:xfrm>
          <a:off x="0" y="1990"/>
          <a:ext cx="2302002" cy="1313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100000"/>
            </a:lnSpc>
            <a:spcBef>
              <a:spcPct val="0"/>
            </a:spcBef>
            <a:spcAft>
              <a:spcPct val="35000"/>
            </a:spcAft>
          </a:pPr>
          <a:r>
            <a:rPr lang="es-ES" altLang="zh-CN" sz="3400" kern="1200" dirty="0"/>
            <a:t>Qué es?</a:t>
          </a:r>
          <a:endParaRPr lang="zh-CN" altLang="en-US" sz="3400" kern="1200" dirty="0"/>
        </a:p>
      </dsp:txBody>
      <dsp:txXfrm>
        <a:off x="64143" y="66133"/>
        <a:ext cx="2173716" cy="1185698"/>
      </dsp:txXfrm>
    </dsp:sp>
    <dsp:sp modelId="{6EB2A58E-CA03-4F76-94B6-D8FE50231963}">
      <dsp:nvSpPr>
        <dsp:cNvPr id="0" name=""/>
        <dsp:cNvSpPr/>
      </dsp:nvSpPr>
      <dsp:spPr>
        <a:xfrm rot="5400000">
          <a:off x="3822632" y="-7556"/>
          <a:ext cx="1051187" cy="40924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00000"/>
            </a:lnSpc>
            <a:spcBef>
              <a:spcPct val="0"/>
            </a:spcBef>
            <a:spcAft>
              <a:spcPct val="15000"/>
            </a:spcAft>
            <a:buChar char="••"/>
          </a:pPr>
          <a:r>
            <a:rPr lang="es-ES" altLang="zh-CN" sz="1300" kern="1200"/>
            <a:t>Validar lo implementado durante el sprint,  asegurando que se cumplan los criterios de aceptación y expectativas del PO.</a:t>
          </a:r>
        </a:p>
      </dsp:txBody>
      <dsp:txXfrm rot="-5400000">
        <a:off x="2302002" y="1564390"/>
        <a:ext cx="4041133" cy="948557"/>
      </dsp:txXfrm>
    </dsp:sp>
    <dsp:sp modelId="{EBD335B5-8308-49CB-9630-99D852747B1F}">
      <dsp:nvSpPr>
        <dsp:cNvPr id="0" name=""/>
        <dsp:cNvSpPr/>
      </dsp:nvSpPr>
      <dsp:spPr>
        <a:xfrm>
          <a:off x="0" y="1381675"/>
          <a:ext cx="2302002" cy="1313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100000"/>
            </a:lnSpc>
            <a:spcBef>
              <a:spcPct val="0"/>
            </a:spcBef>
            <a:spcAft>
              <a:spcPct val="35000"/>
            </a:spcAft>
          </a:pPr>
          <a:r>
            <a:rPr lang="es-ES" altLang="zh-CN" sz="3400" kern="1200"/>
            <a:t>Objetivo</a:t>
          </a:r>
        </a:p>
      </dsp:txBody>
      <dsp:txXfrm>
        <a:off x="64143" y="1445818"/>
        <a:ext cx="2173716" cy="1185698"/>
      </dsp:txXfrm>
    </dsp:sp>
    <dsp:sp modelId="{64028F0D-BE57-4642-92F7-303D4E45C524}">
      <dsp:nvSpPr>
        <dsp:cNvPr id="0" name=""/>
        <dsp:cNvSpPr/>
      </dsp:nvSpPr>
      <dsp:spPr>
        <a:xfrm rot="5400000">
          <a:off x="3822632" y="1372127"/>
          <a:ext cx="1051187" cy="40924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00000"/>
            </a:lnSpc>
            <a:spcBef>
              <a:spcPct val="0"/>
            </a:spcBef>
            <a:spcAft>
              <a:spcPct val="15000"/>
            </a:spcAft>
            <a:buChar char="••"/>
          </a:pPr>
          <a:r>
            <a:rPr lang="es-ES" altLang="zh-CN" sz="1300" kern="1200"/>
            <a:t>Todo el equipo ágil, y quien sea necesario involucrar para la validación del incremento del producto.</a:t>
          </a:r>
        </a:p>
      </dsp:txBody>
      <dsp:txXfrm rot="-5400000">
        <a:off x="2302002" y="2944073"/>
        <a:ext cx="4041133" cy="948557"/>
      </dsp:txXfrm>
    </dsp:sp>
    <dsp:sp modelId="{B093CE78-670B-40EB-95CF-315E334D550F}">
      <dsp:nvSpPr>
        <dsp:cNvPr id="0" name=""/>
        <dsp:cNvSpPr/>
      </dsp:nvSpPr>
      <dsp:spPr>
        <a:xfrm>
          <a:off x="0" y="2761359"/>
          <a:ext cx="2302002" cy="1313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100000"/>
            </a:lnSpc>
            <a:spcBef>
              <a:spcPct val="0"/>
            </a:spcBef>
            <a:spcAft>
              <a:spcPct val="35000"/>
            </a:spcAft>
          </a:pPr>
          <a:r>
            <a:rPr lang="es-ES" altLang="zh-CN" sz="3400" kern="1200" dirty="0"/>
            <a:t>Quién participa?</a:t>
          </a:r>
          <a:endParaRPr lang="zh-CN" altLang="en-US" sz="3400" kern="1200" dirty="0"/>
        </a:p>
      </dsp:txBody>
      <dsp:txXfrm>
        <a:off x="64143" y="2825502"/>
        <a:ext cx="2173716" cy="11856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55725-8984-42CB-98CB-8E7728DD5EAB}">
      <dsp:nvSpPr>
        <dsp:cNvPr id="0" name=""/>
        <dsp:cNvSpPr/>
      </dsp:nvSpPr>
      <dsp:spPr>
        <a:xfrm>
          <a:off x="0" y="511097"/>
          <a:ext cx="6377305" cy="16443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950" tIns="374904" rIns="494950" bIns="128016" numCol="1" spcCol="1270" anchor="t" anchorCtr="0">
          <a:noAutofit/>
        </a:bodyPr>
        <a:lstStyle/>
        <a:p>
          <a:pPr marL="171450" lvl="1" indent="-171450" algn="l" defTabSz="800100">
            <a:lnSpc>
              <a:spcPct val="100000"/>
            </a:lnSpc>
            <a:spcBef>
              <a:spcPct val="0"/>
            </a:spcBef>
            <a:spcAft>
              <a:spcPct val="15000"/>
            </a:spcAft>
            <a:buChar char="••"/>
          </a:pPr>
          <a:r>
            <a:rPr lang="es-ES" sz="1800" kern="1200" dirty="0"/>
            <a:t>Reunión donde el equipo ágil, revisa los resultados y prácticas de trabajo usadas durante la iteración, e identifican oportunidades de mejora de los cuales se generan planes de acción.</a:t>
          </a:r>
        </a:p>
      </dsp:txBody>
      <dsp:txXfrm>
        <a:off x="0" y="511097"/>
        <a:ext cx="6377305" cy="1644300"/>
      </dsp:txXfrm>
    </dsp:sp>
    <dsp:sp modelId="{D0971512-D8E1-4E4B-89F4-FF2EB164C196}">
      <dsp:nvSpPr>
        <dsp:cNvPr id="0" name=""/>
        <dsp:cNvSpPr/>
      </dsp:nvSpPr>
      <dsp:spPr>
        <a:xfrm>
          <a:off x="318865" y="245417"/>
          <a:ext cx="4464113" cy="5313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733" tIns="0" rIns="168733" bIns="0" numCol="1" spcCol="1270" anchor="ctr" anchorCtr="0">
          <a:noAutofit/>
        </a:bodyPr>
        <a:lstStyle/>
        <a:p>
          <a:pPr lvl="0" algn="l" defTabSz="800100">
            <a:lnSpc>
              <a:spcPct val="100000"/>
            </a:lnSpc>
            <a:spcBef>
              <a:spcPct val="0"/>
            </a:spcBef>
            <a:spcAft>
              <a:spcPct val="35000"/>
            </a:spcAft>
          </a:pPr>
          <a:r>
            <a:rPr lang="es-ES" altLang="zh-CN" sz="1800" kern="1200" dirty="0"/>
            <a:t>Qué es?</a:t>
          </a:r>
          <a:endParaRPr lang="zh-CN" altLang="en-US" sz="1800" kern="1200" dirty="0"/>
        </a:p>
      </dsp:txBody>
      <dsp:txXfrm>
        <a:off x="344804" y="271356"/>
        <a:ext cx="4412235" cy="479482"/>
      </dsp:txXfrm>
    </dsp:sp>
    <dsp:sp modelId="{FB20FF5F-D131-4A8A-AEBC-01A2B84D6655}">
      <dsp:nvSpPr>
        <dsp:cNvPr id="0" name=""/>
        <dsp:cNvSpPr/>
      </dsp:nvSpPr>
      <dsp:spPr>
        <a:xfrm>
          <a:off x="0" y="2518277"/>
          <a:ext cx="6377305" cy="110565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950" tIns="374904" rIns="494950" bIns="128016" numCol="1" spcCol="1270" anchor="t" anchorCtr="0">
          <a:noAutofit/>
        </a:bodyPr>
        <a:lstStyle/>
        <a:p>
          <a:pPr marL="171450" lvl="1" indent="-171450" algn="l" defTabSz="800100">
            <a:lnSpc>
              <a:spcPct val="100000"/>
            </a:lnSpc>
            <a:spcBef>
              <a:spcPct val="0"/>
            </a:spcBef>
            <a:spcAft>
              <a:spcPct val="15000"/>
            </a:spcAft>
            <a:buChar char="••"/>
          </a:pPr>
          <a:r>
            <a:rPr lang="es-ES" sz="1800" kern="1200" dirty="0"/>
            <a:t>Evaluar el resultado del trabajo realizado como equipo.</a:t>
          </a:r>
        </a:p>
        <a:p>
          <a:pPr marL="171450" lvl="1" indent="-171450" algn="l" defTabSz="800100">
            <a:lnSpc>
              <a:spcPct val="100000"/>
            </a:lnSpc>
            <a:spcBef>
              <a:spcPct val="0"/>
            </a:spcBef>
            <a:spcAft>
              <a:spcPct val="15000"/>
            </a:spcAft>
            <a:buChar char="••"/>
          </a:pPr>
          <a:r>
            <a:rPr lang="es-ES" sz="1800" kern="1200"/>
            <a:t>Aportar a la mejora continua.</a:t>
          </a:r>
        </a:p>
      </dsp:txBody>
      <dsp:txXfrm>
        <a:off x="0" y="2518277"/>
        <a:ext cx="6377305" cy="1105650"/>
      </dsp:txXfrm>
    </dsp:sp>
    <dsp:sp modelId="{DD07B078-3354-4F1B-9438-E4F95C4B43A6}">
      <dsp:nvSpPr>
        <dsp:cNvPr id="0" name=""/>
        <dsp:cNvSpPr/>
      </dsp:nvSpPr>
      <dsp:spPr>
        <a:xfrm>
          <a:off x="318865" y="2252597"/>
          <a:ext cx="4464113" cy="5313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733" tIns="0" rIns="168733" bIns="0" numCol="1" spcCol="1270" anchor="ctr" anchorCtr="0">
          <a:noAutofit/>
        </a:bodyPr>
        <a:lstStyle/>
        <a:p>
          <a:pPr lvl="0" algn="l" defTabSz="800100">
            <a:lnSpc>
              <a:spcPct val="100000"/>
            </a:lnSpc>
            <a:spcBef>
              <a:spcPct val="0"/>
            </a:spcBef>
            <a:spcAft>
              <a:spcPct val="35000"/>
            </a:spcAft>
          </a:pPr>
          <a:r>
            <a:rPr lang="es-ES" altLang="zh-CN" sz="1800" kern="1200"/>
            <a:t>Objetivo</a:t>
          </a:r>
          <a:endParaRPr lang="zh-CN" altLang="en-US" sz="1800" kern="1200"/>
        </a:p>
      </dsp:txBody>
      <dsp:txXfrm>
        <a:off x="344804" y="2278536"/>
        <a:ext cx="4412235" cy="479482"/>
      </dsp:txXfrm>
    </dsp:sp>
    <dsp:sp modelId="{F855875C-E8B4-4273-8C6C-6A8EC3091B3C}">
      <dsp:nvSpPr>
        <dsp:cNvPr id="0" name=""/>
        <dsp:cNvSpPr/>
      </dsp:nvSpPr>
      <dsp:spPr>
        <a:xfrm>
          <a:off x="0" y="3986807"/>
          <a:ext cx="6377305" cy="7938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950" tIns="374904" rIns="494950" bIns="128016" numCol="1" spcCol="1270" anchor="t" anchorCtr="0">
          <a:noAutofit/>
        </a:bodyPr>
        <a:lstStyle/>
        <a:p>
          <a:pPr marL="171450" lvl="1" indent="-171450" algn="l" defTabSz="800100">
            <a:lnSpc>
              <a:spcPct val="100000"/>
            </a:lnSpc>
            <a:spcBef>
              <a:spcPct val="0"/>
            </a:spcBef>
            <a:spcAft>
              <a:spcPct val="15000"/>
            </a:spcAft>
            <a:buChar char="••"/>
          </a:pPr>
          <a:r>
            <a:rPr lang="es-ES" sz="1800" kern="1200"/>
            <a:t>Todo el equipo ágil.</a:t>
          </a:r>
        </a:p>
      </dsp:txBody>
      <dsp:txXfrm>
        <a:off x="0" y="3986807"/>
        <a:ext cx="6377305" cy="793800"/>
      </dsp:txXfrm>
    </dsp:sp>
    <dsp:sp modelId="{F8B30F84-9FC1-4455-B8FC-CA5DC2189586}">
      <dsp:nvSpPr>
        <dsp:cNvPr id="0" name=""/>
        <dsp:cNvSpPr/>
      </dsp:nvSpPr>
      <dsp:spPr>
        <a:xfrm>
          <a:off x="318865" y="3721127"/>
          <a:ext cx="4464113" cy="5313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733" tIns="0" rIns="168733" bIns="0" numCol="1" spcCol="1270" anchor="ctr" anchorCtr="0">
          <a:noAutofit/>
        </a:bodyPr>
        <a:lstStyle/>
        <a:p>
          <a:pPr lvl="0" algn="l" defTabSz="800100">
            <a:lnSpc>
              <a:spcPct val="100000"/>
            </a:lnSpc>
            <a:spcBef>
              <a:spcPct val="0"/>
            </a:spcBef>
            <a:spcAft>
              <a:spcPct val="35000"/>
            </a:spcAft>
          </a:pPr>
          <a:r>
            <a:rPr lang="es-ES" altLang="zh-CN" sz="1800" kern="1200" dirty="0"/>
            <a:t>Quién Participa?</a:t>
          </a:r>
          <a:endParaRPr lang="zh-CN" altLang="en-US" sz="1800" kern="1200" dirty="0"/>
        </a:p>
      </dsp:txBody>
      <dsp:txXfrm>
        <a:off x="344804" y="3747066"/>
        <a:ext cx="4412235" cy="4794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61ED5B-86C5-4F33-9AFB-CF29287F5ADA}">
      <dsp:nvSpPr>
        <dsp:cNvPr id="0" name=""/>
        <dsp:cNvSpPr/>
      </dsp:nvSpPr>
      <dsp:spPr>
        <a:xfrm rot="16200000">
          <a:off x="-1139746" y="1140562"/>
          <a:ext cx="4403725" cy="2122599"/>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0" rIns="85468" bIns="0" numCol="1" spcCol="1270" anchor="ctr" anchorCtr="0">
          <a:noAutofit/>
        </a:bodyPr>
        <a:lstStyle/>
        <a:p>
          <a:pPr lvl="0" algn="ctr" defTabSz="577850">
            <a:lnSpc>
              <a:spcPct val="100000"/>
            </a:lnSpc>
            <a:spcBef>
              <a:spcPct val="0"/>
            </a:spcBef>
            <a:spcAft>
              <a:spcPct val="35000"/>
            </a:spcAft>
          </a:pPr>
          <a:r>
            <a:rPr lang="es-ES" altLang="en-US" sz="1300" kern="1200" dirty="0">
              <a:sym typeface="+mn-ea"/>
            </a:rPr>
            <a:t>Qué es?</a:t>
          </a:r>
          <a:endParaRPr lang="es-ES" altLang="en-US" sz="1300" kern="1200" dirty="0"/>
        </a:p>
        <a:p>
          <a:pPr lvl="0" algn="ctr" defTabSz="577850">
            <a:lnSpc>
              <a:spcPct val="100000"/>
            </a:lnSpc>
            <a:spcBef>
              <a:spcPct val="0"/>
            </a:spcBef>
            <a:spcAft>
              <a:spcPct val="35000"/>
            </a:spcAft>
          </a:pPr>
          <a:r>
            <a:rPr lang="es-ES" altLang="en-US" sz="1300" kern="1200" dirty="0">
              <a:sym typeface="+mn-ea"/>
            </a:rPr>
            <a:t>Es una </a:t>
          </a:r>
          <a:r>
            <a:rPr lang="es-ES" altLang="zh-CN" sz="1300" kern="1200" dirty="0">
              <a:sym typeface="+mn-ea"/>
            </a:rPr>
            <a:t>reunión d</a:t>
          </a:r>
          <a:r>
            <a:rPr lang="es-ES" altLang="en-US" sz="1300" kern="1200" dirty="0">
              <a:sym typeface="+mn-ea"/>
            </a:rPr>
            <a:t>e sincronización, que se realiza todos los días para que el equipo de una manera rápida comente sus avances diarios  en lo comprometido durante la iteración.</a:t>
          </a:r>
          <a:endParaRPr lang="zh-CN" altLang="en-US" sz="1300" kern="1200" dirty="0"/>
        </a:p>
      </dsp:txBody>
      <dsp:txXfrm rot="5400000">
        <a:off x="817" y="880744"/>
        <a:ext cx="2122599" cy="2642235"/>
      </dsp:txXfrm>
    </dsp:sp>
    <dsp:sp modelId="{CB90536C-45AA-4FBE-BCAF-99890DDD97C8}">
      <dsp:nvSpPr>
        <dsp:cNvPr id="0" name=""/>
        <dsp:cNvSpPr/>
      </dsp:nvSpPr>
      <dsp:spPr>
        <a:xfrm rot="16200000">
          <a:off x="1142047" y="1140562"/>
          <a:ext cx="4403725" cy="2122599"/>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0" rIns="85468" bIns="0" numCol="1" spcCol="1270" anchor="ctr" anchorCtr="0">
          <a:noAutofit/>
        </a:bodyPr>
        <a:lstStyle/>
        <a:p>
          <a:pPr lvl="0" algn="ctr" defTabSz="577850">
            <a:lnSpc>
              <a:spcPct val="100000"/>
            </a:lnSpc>
            <a:spcBef>
              <a:spcPct val="0"/>
            </a:spcBef>
            <a:spcAft>
              <a:spcPct val="35000"/>
            </a:spcAft>
          </a:pPr>
          <a:r>
            <a:rPr lang="es-ES" altLang="zh-CN" sz="1300" kern="1200"/>
            <a:t>Objetivo</a:t>
          </a:r>
        </a:p>
        <a:p>
          <a:pPr lvl="0" algn="ctr" defTabSz="577850">
            <a:lnSpc>
              <a:spcPct val="100000"/>
            </a:lnSpc>
            <a:spcBef>
              <a:spcPct val="0"/>
            </a:spcBef>
            <a:spcAft>
              <a:spcPct val="35000"/>
            </a:spcAft>
          </a:pPr>
          <a:endParaRPr lang="es-ES" altLang="zh-CN" sz="1300" kern="1200"/>
        </a:p>
        <a:p>
          <a:pPr lvl="0" algn="ctr" defTabSz="577850">
            <a:lnSpc>
              <a:spcPct val="100000"/>
            </a:lnSpc>
            <a:spcBef>
              <a:spcPct val="0"/>
            </a:spcBef>
            <a:spcAft>
              <a:spcPct val="35000"/>
            </a:spcAft>
          </a:pPr>
          <a:r>
            <a:rPr lang="es-ES" altLang="zh-CN" sz="1300" kern="1200"/>
            <a:t>Sincronizar al equipo en las tareas ejecutadas en un día de trabajo.</a:t>
          </a:r>
        </a:p>
      </dsp:txBody>
      <dsp:txXfrm rot="5400000">
        <a:off x="2282610" y="880744"/>
        <a:ext cx="2122599" cy="2642235"/>
      </dsp:txXfrm>
    </dsp:sp>
    <dsp:sp modelId="{35A89FA7-451D-44F0-A02E-1277ECD1BBE6}">
      <dsp:nvSpPr>
        <dsp:cNvPr id="0" name=""/>
        <dsp:cNvSpPr/>
      </dsp:nvSpPr>
      <dsp:spPr>
        <a:xfrm rot="16200000">
          <a:off x="3423841" y="1140562"/>
          <a:ext cx="4403725" cy="2122599"/>
        </a:xfrm>
        <a:prstGeom prst="flowChartManualOperati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0" rIns="85468" bIns="0" numCol="1" spcCol="1270" anchor="ctr" anchorCtr="0">
          <a:noAutofit/>
        </a:bodyPr>
        <a:lstStyle/>
        <a:p>
          <a:pPr lvl="0" algn="ctr" defTabSz="577850">
            <a:lnSpc>
              <a:spcPct val="100000"/>
            </a:lnSpc>
            <a:spcBef>
              <a:spcPct val="0"/>
            </a:spcBef>
            <a:spcAft>
              <a:spcPct val="35000"/>
            </a:spcAft>
          </a:pPr>
          <a:r>
            <a:rPr lang="es-ES" altLang="zh-CN" sz="1300" kern="1200" dirty="0"/>
            <a:t>Quién Participa?</a:t>
          </a:r>
        </a:p>
        <a:p>
          <a:pPr lvl="0" algn="ctr" defTabSz="577850">
            <a:lnSpc>
              <a:spcPct val="100000"/>
            </a:lnSpc>
            <a:spcBef>
              <a:spcPct val="0"/>
            </a:spcBef>
            <a:spcAft>
              <a:spcPct val="35000"/>
            </a:spcAft>
          </a:pPr>
          <a:r>
            <a:rPr lang="es-ES" altLang="zh-CN" sz="1300" kern="1200" dirty="0"/>
            <a:t>El equipo ágil. Es importante resaltar que esta reunión es responsabilidad del equipo de desarrollo, esta se debe realizar aún cuando no este presente el PO  y/0 el SM, si es el caso un integrante del equipo sera quien informe al Scrum Master el resultado de la daily.</a:t>
          </a:r>
          <a:endParaRPr sz="1300" kern="1200"/>
        </a:p>
      </dsp:txBody>
      <dsp:txXfrm rot="5400000">
        <a:off x="4564404" y="880744"/>
        <a:ext cx="2122599" cy="26422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DEAC9-5D4C-4A6A-A44E-082A26F60596}">
      <dsp:nvSpPr>
        <dsp:cNvPr id="0" name=""/>
        <dsp:cNvSpPr/>
      </dsp:nvSpPr>
      <dsp:spPr>
        <a:xfrm>
          <a:off x="6492" y="1189971"/>
          <a:ext cx="1940518" cy="274704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100000"/>
            </a:lnSpc>
            <a:spcBef>
              <a:spcPct val="0"/>
            </a:spcBef>
            <a:spcAft>
              <a:spcPct val="35000"/>
            </a:spcAft>
          </a:pPr>
          <a:r>
            <a:rPr lang="es-ES" altLang="zh-CN" sz="1500" kern="1200" dirty="0"/>
            <a:t>Qué es?</a:t>
          </a:r>
        </a:p>
        <a:p>
          <a:pPr lvl="0" algn="ctr" defTabSz="666750">
            <a:lnSpc>
              <a:spcPct val="100000"/>
            </a:lnSpc>
            <a:spcBef>
              <a:spcPct val="0"/>
            </a:spcBef>
            <a:spcAft>
              <a:spcPct val="35000"/>
            </a:spcAft>
          </a:pPr>
          <a:r>
            <a:rPr lang="es-ES" altLang="zh-CN" sz="1500" kern="1200" dirty="0"/>
            <a:t>Es el evento en el cual se realiza demostración del incremento del producto construido por los equipos ágiles y/o tren ágil, al final de cada iteración.</a:t>
          </a:r>
        </a:p>
        <a:p>
          <a:pPr lvl="0" algn="ctr" defTabSz="666750">
            <a:lnSpc>
              <a:spcPct val="100000"/>
            </a:lnSpc>
            <a:spcBef>
              <a:spcPct val="0"/>
            </a:spcBef>
            <a:spcAft>
              <a:spcPct val="35000"/>
            </a:spcAft>
          </a:pPr>
          <a:endParaRPr lang="es-ES" altLang="zh-CN" sz="1500" kern="1200" dirty="0"/>
        </a:p>
      </dsp:txBody>
      <dsp:txXfrm>
        <a:off x="63328" y="1246807"/>
        <a:ext cx="1826846" cy="2633374"/>
      </dsp:txXfrm>
    </dsp:sp>
    <dsp:sp modelId="{8A5CF0CE-3323-464D-9C63-05C1BDB053F5}">
      <dsp:nvSpPr>
        <dsp:cNvPr id="0" name=""/>
        <dsp:cNvSpPr/>
      </dsp:nvSpPr>
      <dsp:spPr>
        <a:xfrm>
          <a:off x="2141062" y="2322870"/>
          <a:ext cx="411389" cy="48124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2141062" y="2419120"/>
        <a:ext cx="287972" cy="288748"/>
      </dsp:txXfrm>
    </dsp:sp>
    <dsp:sp modelId="{552FB8E7-A5FB-4CC3-94C3-CE0BDF19F9F1}">
      <dsp:nvSpPr>
        <dsp:cNvPr id="0" name=""/>
        <dsp:cNvSpPr/>
      </dsp:nvSpPr>
      <dsp:spPr>
        <a:xfrm>
          <a:off x="2723218" y="1189971"/>
          <a:ext cx="1940518" cy="2747046"/>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100000"/>
            </a:lnSpc>
            <a:spcBef>
              <a:spcPct val="0"/>
            </a:spcBef>
            <a:spcAft>
              <a:spcPct val="35000"/>
            </a:spcAft>
          </a:pPr>
          <a:r>
            <a:rPr lang="es-ES" altLang="zh-CN" sz="1500" kern="1200"/>
            <a:t>Objetivo</a:t>
          </a:r>
        </a:p>
        <a:p>
          <a:pPr lvl="0" algn="ctr" defTabSz="666750">
            <a:lnSpc>
              <a:spcPct val="100000"/>
            </a:lnSpc>
            <a:spcBef>
              <a:spcPct val="0"/>
            </a:spcBef>
            <a:spcAft>
              <a:spcPct val="35000"/>
            </a:spcAft>
          </a:pPr>
          <a:r>
            <a:rPr lang="es-ES" altLang="zh-CN" sz="1500" kern="1200"/>
            <a:t>Medir el progreso durante un PI.</a:t>
          </a:r>
        </a:p>
        <a:p>
          <a:pPr lvl="0" algn="ctr" defTabSz="666750">
            <a:lnSpc>
              <a:spcPct val="100000"/>
            </a:lnSpc>
            <a:spcBef>
              <a:spcPct val="0"/>
            </a:spcBef>
            <a:spcAft>
              <a:spcPct val="35000"/>
            </a:spcAft>
          </a:pPr>
          <a:r>
            <a:rPr lang="es-ES" altLang="zh-CN" sz="1500" kern="1200"/>
            <a:t>Recibir feedback para garantizar calidad y satisfacción del los Business owners.</a:t>
          </a:r>
        </a:p>
      </dsp:txBody>
      <dsp:txXfrm>
        <a:off x="2780054" y="1246807"/>
        <a:ext cx="1826846" cy="2633374"/>
      </dsp:txXfrm>
    </dsp:sp>
    <dsp:sp modelId="{353C3794-50AA-4D44-83C9-CE28317C3317}">
      <dsp:nvSpPr>
        <dsp:cNvPr id="0" name=""/>
        <dsp:cNvSpPr/>
      </dsp:nvSpPr>
      <dsp:spPr>
        <a:xfrm>
          <a:off x="4857788" y="2322870"/>
          <a:ext cx="411389" cy="481248"/>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4857788" y="2419120"/>
        <a:ext cx="287972" cy="288748"/>
      </dsp:txXfrm>
    </dsp:sp>
    <dsp:sp modelId="{A1E15D63-E1FF-4A28-A04F-A2B65927BC31}">
      <dsp:nvSpPr>
        <dsp:cNvPr id="0" name=""/>
        <dsp:cNvSpPr/>
      </dsp:nvSpPr>
      <dsp:spPr>
        <a:xfrm>
          <a:off x="5439944" y="1189971"/>
          <a:ext cx="1940518" cy="2747046"/>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100000"/>
            </a:lnSpc>
            <a:spcBef>
              <a:spcPct val="0"/>
            </a:spcBef>
            <a:spcAft>
              <a:spcPct val="35000"/>
            </a:spcAft>
          </a:pPr>
          <a:r>
            <a:rPr lang="es-ES" altLang="zh-CN" sz="1500" kern="1200" dirty="0"/>
            <a:t>Quién Participa? </a:t>
          </a:r>
        </a:p>
        <a:p>
          <a:pPr lvl="0" algn="ctr" defTabSz="666750">
            <a:lnSpc>
              <a:spcPct val="100000"/>
            </a:lnSpc>
            <a:spcBef>
              <a:spcPct val="0"/>
            </a:spcBef>
            <a:spcAft>
              <a:spcPct val="35000"/>
            </a:spcAft>
          </a:pPr>
          <a:r>
            <a:rPr lang="es-ES" altLang="zh-CN" sz="1500" kern="1200" dirty="0"/>
            <a:t>Equipos  y/o trenes ágiles, Business </a:t>
          </a:r>
          <a:r>
            <a:rPr lang="es-ES" altLang="zh-CN" sz="1500" kern="1200" dirty="0" err="1"/>
            <a:t>Owners</a:t>
          </a:r>
          <a:r>
            <a:rPr lang="es-ES" altLang="zh-CN" sz="1500" kern="1200" dirty="0"/>
            <a:t> y </a:t>
          </a:r>
          <a:r>
            <a:rPr lang="es-ES" altLang="zh-CN" sz="1500" kern="1200" dirty="0" err="1"/>
            <a:t>stakeholders</a:t>
          </a:r>
          <a:r>
            <a:rPr lang="es-ES" altLang="zh-CN" sz="1500" kern="1200" dirty="0"/>
            <a:t>.</a:t>
          </a:r>
        </a:p>
      </dsp:txBody>
      <dsp:txXfrm>
        <a:off x="5496780" y="1246807"/>
        <a:ext cx="1826846" cy="26333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A53AF-32DA-4A7C-9949-9AA1E1DFAF48}">
      <dsp:nvSpPr>
        <dsp:cNvPr id="0" name=""/>
        <dsp:cNvSpPr/>
      </dsp:nvSpPr>
      <dsp:spPr>
        <a:xfrm>
          <a:off x="0" y="0"/>
          <a:ext cx="5535930" cy="1141476"/>
        </a:xfrm>
        <a:prstGeom prst="rect">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lvl="0" algn="ctr" defTabSz="2178050">
            <a:lnSpc>
              <a:spcPct val="100000"/>
            </a:lnSpc>
            <a:spcBef>
              <a:spcPct val="0"/>
            </a:spcBef>
            <a:spcAft>
              <a:spcPct val="35000"/>
            </a:spcAft>
          </a:pPr>
          <a:r>
            <a:rPr lang="es-ES" altLang="zh-CN" sz="4900" kern="1200"/>
            <a:t>Scrum Of Scrums</a:t>
          </a:r>
          <a:endParaRPr lang="zh-CN" altLang="en-US" sz="4900" kern="1200"/>
        </a:p>
      </dsp:txBody>
      <dsp:txXfrm>
        <a:off x="0" y="0"/>
        <a:ext cx="5535930" cy="1141476"/>
      </dsp:txXfrm>
    </dsp:sp>
    <dsp:sp modelId="{65D0C626-E678-4B51-98B9-40984CA4202A}">
      <dsp:nvSpPr>
        <dsp:cNvPr id="0" name=""/>
        <dsp:cNvSpPr/>
      </dsp:nvSpPr>
      <dsp:spPr>
        <a:xfrm>
          <a:off x="2703" y="1141476"/>
          <a:ext cx="1843507" cy="2397099"/>
        </a:xfrm>
        <a:prstGeom prst="rect">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100000"/>
            </a:lnSpc>
            <a:spcBef>
              <a:spcPct val="0"/>
            </a:spcBef>
            <a:spcAft>
              <a:spcPct val="35000"/>
            </a:spcAft>
          </a:pPr>
          <a:r>
            <a:rPr lang="es-ES" altLang="zh-CN" sz="1300" kern="1200" dirty="0"/>
            <a:t>Qué es?</a:t>
          </a:r>
        </a:p>
        <a:p>
          <a:pPr lvl="0" algn="ctr" defTabSz="577850">
            <a:lnSpc>
              <a:spcPct val="100000"/>
            </a:lnSpc>
            <a:spcBef>
              <a:spcPct val="0"/>
            </a:spcBef>
            <a:spcAft>
              <a:spcPct val="35000"/>
            </a:spcAft>
          </a:pPr>
          <a:r>
            <a:rPr lang="es-ES" altLang="zh-CN" sz="1300" kern="1200" dirty="0"/>
            <a:t>Reunión de sincronización,  para validar dependencias, impedimentos y progreso de los equipos ágiles que pertenecen a un tren. </a:t>
          </a:r>
        </a:p>
      </dsp:txBody>
      <dsp:txXfrm>
        <a:off x="2703" y="1141476"/>
        <a:ext cx="1843507" cy="2397099"/>
      </dsp:txXfrm>
    </dsp:sp>
    <dsp:sp modelId="{18008A20-4C25-47E9-B65A-260C477ED446}">
      <dsp:nvSpPr>
        <dsp:cNvPr id="0" name=""/>
        <dsp:cNvSpPr/>
      </dsp:nvSpPr>
      <dsp:spPr>
        <a:xfrm>
          <a:off x="1846211" y="1141476"/>
          <a:ext cx="1843507" cy="2397099"/>
        </a:xfrm>
        <a:prstGeom prst="rect">
          <a:avLst/>
        </a:prstGeom>
        <a:solidFill>
          <a:schemeClr val="accent3">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100000"/>
            </a:lnSpc>
            <a:spcBef>
              <a:spcPct val="0"/>
            </a:spcBef>
            <a:spcAft>
              <a:spcPct val="35000"/>
            </a:spcAft>
          </a:pPr>
          <a:r>
            <a:rPr lang="es-ES" altLang="zh-CN" sz="1300" kern="1200" dirty="0"/>
            <a:t>Objetivo</a:t>
          </a:r>
        </a:p>
        <a:p>
          <a:pPr lvl="0" algn="ctr" defTabSz="577850">
            <a:lnSpc>
              <a:spcPct val="100000"/>
            </a:lnSpc>
            <a:spcBef>
              <a:spcPct val="0"/>
            </a:spcBef>
            <a:spcAft>
              <a:spcPct val="35000"/>
            </a:spcAft>
          </a:pPr>
          <a:r>
            <a:rPr lang="es-ES" altLang="zh-CN" sz="1300" kern="1200" dirty="0"/>
            <a:t>Permitir al RTE y al grupo de Scrum Masters obtener una visión global del avance, progreso e impedimentos de lo equipos para generar acciones de apoyo o escalamiento que faciliten el flujo de trabajo de los mismos. </a:t>
          </a:r>
        </a:p>
      </dsp:txBody>
      <dsp:txXfrm>
        <a:off x="1846211" y="1141476"/>
        <a:ext cx="1843507" cy="2397099"/>
      </dsp:txXfrm>
    </dsp:sp>
    <dsp:sp modelId="{81CF33A1-7295-4740-80AE-05AA3F96CC32}">
      <dsp:nvSpPr>
        <dsp:cNvPr id="0" name=""/>
        <dsp:cNvSpPr/>
      </dsp:nvSpPr>
      <dsp:spPr>
        <a:xfrm>
          <a:off x="3689718" y="1141476"/>
          <a:ext cx="1843507" cy="2397099"/>
        </a:xfrm>
        <a:prstGeom prst="rect">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100000"/>
            </a:lnSpc>
            <a:spcBef>
              <a:spcPct val="0"/>
            </a:spcBef>
            <a:spcAft>
              <a:spcPct val="35000"/>
            </a:spcAft>
          </a:pPr>
          <a:r>
            <a:rPr lang="es-ES" altLang="zh-CN" sz="1300" kern="1200" dirty="0"/>
            <a:t>Quien Participa?</a:t>
          </a:r>
        </a:p>
        <a:p>
          <a:pPr lvl="0" algn="ctr" defTabSz="577850">
            <a:lnSpc>
              <a:spcPct val="100000"/>
            </a:lnSpc>
            <a:spcBef>
              <a:spcPct val="0"/>
            </a:spcBef>
            <a:spcAft>
              <a:spcPct val="35000"/>
            </a:spcAft>
          </a:pPr>
          <a:r>
            <a:rPr lang="es-ES" altLang="zh-CN" sz="1300" kern="1200" dirty="0"/>
            <a:t>Los Scrum master y o lideres de equipos ágiles y el RTE.</a:t>
          </a:r>
        </a:p>
      </dsp:txBody>
      <dsp:txXfrm>
        <a:off x="3689718" y="1141476"/>
        <a:ext cx="1843507" cy="2397099"/>
      </dsp:txXfrm>
    </dsp:sp>
    <dsp:sp modelId="{831132C6-EFB2-47B4-842A-89D29CEDEEEA}">
      <dsp:nvSpPr>
        <dsp:cNvPr id="0" name=""/>
        <dsp:cNvSpPr/>
      </dsp:nvSpPr>
      <dsp:spPr>
        <a:xfrm>
          <a:off x="0" y="3538575"/>
          <a:ext cx="5535930" cy="266344"/>
        </a:xfrm>
        <a:prstGeom prst="rect">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502C2-594A-4A13-A5FF-5CD5841BD847}">
      <dsp:nvSpPr>
        <dsp:cNvPr id="0" name=""/>
        <dsp:cNvSpPr/>
      </dsp:nvSpPr>
      <dsp:spPr>
        <a:xfrm>
          <a:off x="2646870" y="2486501"/>
          <a:ext cx="1957959" cy="19579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1866900">
            <a:lnSpc>
              <a:spcPct val="100000"/>
            </a:lnSpc>
            <a:spcBef>
              <a:spcPct val="0"/>
            </a:spcBef>
            <a:spcAft>
              <a:spcPct val="35000"/>
            </a:spcAft>
          </a:pPr>
          <a:r>
            <a:rPr lang="es-ES" altLang="zh-CN" sz="4200" kern="1200"/>
            <a:t>PO SYNC</a:t>
          </a:r>
          <a:endParaRPr lang="zh-CN" altLang="en-US" sz="4200" kern="1200"/>
        </a:p>
      </dsp:txBody>
      <dsp:txXfrm>
        <a:off x="2933606" y="2773237"/>
        <a:ext cx="1384487" cy="1384487"/>
      </dsp:txXfrm>
    </dsp:sp>
    <dsp:sp modelId="{B849A6F3-9933-4C36-AF65-6098308CBC3C}">
      <dsp:nvSpPr>
        <dsp:cNvPr id="0" name=""/>
        <dsp:cNvSpPr/>
      </dsp:nvSpPr>
      <dsp:spPr>
        <a:xfrm rot="12900000">
          <a:off x="1249879" y="2098485"/>
          <a:ext cx="1644330" cy="558018"/>
        </a:xfrm>
        <a:prstGeom prst="lef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756079-1332-4090-9A47-D2C0EDB7FB22}">
      <dsp:nvSpPr>
        <dsp:cNvPr id="0" name=""/>
        <dsp:cNvSpPr/>
      </dsp:nvSpPr>
      <dsp:spPr>
        <a:xfrm>
          <a:off x="468535" y="1161895"/>
          <a:ext cx="1860061" cy="148804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488950">
            <a:lnSpc>
              <a:spcPct val="100000"/>
            </a:lnSpc>
            <a:spcBef>
              <a:spcPct val="0"/>
            </a:spcBef>
            <a:spcAft>
              <a:spcPct val="35000"/>
            </a:spcAft>
          </a:pPr>
          <a:r>
            <a:rPr lang="es-ES" altLang="zh-CN" sz="1100" kern="1200"/>
            <a:t>Qué es?</a:t>
          </a:r>
        </a:p>
        <a:p>
          <a:pPr lvl="0" algn="ctr" defTabSz="488950">
            <a:lnSpc>
              <a:spcPct val="100000"/>
            </a:lnSpc>
            <a:spcBef>
              <a:spcPct val="0"/>
            </a:spcBef>
            <a:spcAft>
              <a:spcPct val="35000"/>
            </a:spcAft>
          </a:pPr>
          <a:r>
            <a:rPr lang="es-ES" altLang="zh-CN" sz="1100" kern="1200"/>
            <a:t>Es una reunión de sincronización de los PO,  en la cual se revisa a nivel de  negocio el avance de los proyectos de cada equipo ágil.    </a:t>
          </a:r>
          <a:endParaRPr lang="zh-CN" altLang="en-US" sz="1100" kern="1200"/>
        </a:p>
      </dsp:txBody>
      <dsp:txXfrm>
        <a:off x="512118" y="1205478"/>
        <a:ext cx="1772895" cy="1400882"/>
      </dsp:txXfrm>
    </dsp:sp>
    <dsp:sp modelId="{8A478794-BDE0-4AD6-9479-89CDBFC37EB7}">
      <dsp:nvSpPr>
        <dsp:cNvPr id="0" name=""/>
        <dsp:cNvSpPr/>
      </dsp:nvSpPr>
      <dsp:spPr>
        <a:xfrm rot="16200000">
          <a:off x="2803684" y="1289625"/>
          <a:ext cx="1644330" cy="558018"/>
        </a:xfrm>
        <a:prstGeom prst="leftArrow">
          <a:avLst>
            <a:gd name="adj1" fmla="val 60000"/>
            <a:gd name="adj2" fmla="val 5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68CDED-247C-4EE9-95A2-ED400A267946}">
      <dsp:nvSpPr>
        <dsp:cNvPr id="0" name=""/>
        <dsp:cNvSpPr/>
      </dsp:nvSpPr>
      <dsp:spPr>
        <a:xfrm>
          <a:off x="2695819" y="2444"/>
          <a:ext cx="1860061" cy="1488048"/>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488950">
            <a:lnSpc>
              <a:spcPct val="100000"/>
            </a:lnSpc>
            <a:spcBef>
              <a:spcPct val="0"/>
            </a:spcBef>
            <a:spcAft>
              <a:spcPct val="35000"/>
            </a:spcAft>
          </a:pPr>
          <a:r>
            <a:rPr lang="es-ES" altLang="zh-CN" sz="1100" kern="1200"/>
            <a:t>Objetivo</a:t>
          </a:r>
        </a:p>
        <a:p>
          <a:pPr lvl="0" algn="ctr" defTabSz="488950">
            <a:lnSpc>
              <a:spcPct val="100000"/>
            </a:lnSpc>
            <a:spcBef>
              <a:spcPct val="0"/>
            </a:spcBef>
            <a:spcAft>
              <a:spcPct val="35000"/>
            </a:spcAft>
          </a:pPr>
          <a:r>
            <a:rPr lang="es-ES" altLang="zh-CN" sz="1100" kern="1200"/>
            <a:t>Validar el progreso de los equipos Y/o tren ágil, con respecto al cumplimiento de los objetivos trazados para el PI .</a:t>
          </a:r>
        </a:p>
      </dsp:txBody>
      <dsp:txXfrm>
        <a:off x="2739402" y="46027"/>
        <a:ext cx="1772895" cy="1400882"/>
      </dsp:txXfrm>
    </dsp:sp>
    <dsp:sp modelId="{D0718308-59AC-43E6-A882-4828EE4494C2}">
      <dsp:nvSpPr>
        <dsp:cNvPr id="0" name=""/>
        <dsp:cNvSpPr/>
      </dsp:nvSpPr>
      <dsp:spPr>
        <a:xfrm rot="19500000">
          <a:off x="4357490" y="2098485"/>
          <a:ext cx="1644330" cy="558018"/>
        </a:xfrm>
        <a:prstGeom prst="lef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0D0BC9-3E91-4623-8C1A-C4A70EB3594B}">
      <dsp:nvSpPr>
        <dsp:cNvPr id="0" name=""/>
        <dsp:cNvSpPr/>
      </dsp:nvSpPr>
      <dsp:spPr>
        <a:xfrm>
          <a:off x="4923103" y="1161895"/>
          <a:ext cx="1860061" cy="1488048"/>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488950">
            <a:lnSpc>
              <a:spcPct val="100000"/>
            </a:lnSpc>
            <a:spcBef>
              <a:spcPct val="0"/>
            </a:spcBef>
            <a:spcAft>
              <a:spcPct val="35000"/>
            </a:spcAft>
          </a:pPr>
          <a:r>
            <a:rPr lang="es-ES" altLang="zh-CN" sz="1100" kern="1200"/>
            <a:t>Quién participa?</a:t>
          </a:r>
          <a:endParaRPr lang="zh-CN" altLang="en-US" sz="1100" kern="1200"/>
        </a:p>
        <a:p>
          <a:pPr lvl="0" algn="ctr" defTabSz="488950">
            <a:lnSpc>
              <a:spcPct val="100000"/>
            </a:lnSpc>
            <a:spcBef>
              <a:spcPct val="0"/>
            </a:spcBef>
            <a:spcAft>
              <a:spcPct val="35000"/>
            </a:spcAft>
          </a:pPr>
          <a:r>
            <a:rPr lang="es-ES" altLang="zh-CN" sz="1100" kern="1200"/>
            <a:t>Los Prodcut Owners,  gerentes de producto,  Product Manager. </a:t>
          </a:r>
        </a:p>
      </dsp:txBody>
      <dsp:txXfrm>
        <a:off x="4966686" y="1205478"/>
        <a:ext cx="1772895" cy="140088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4#1">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rSet csTypeId="urn:microsoft.com/office/officeart/2005/8/colors/accent6_5"/>
        </dgm:pt>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radial4#2">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rSet csTypeId="urn:microsoft.com/office/officeart/2005/8/colors/accent6_5"/>
        </dgm:pt>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0.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11/12/2018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72" y="202317"/>
            <a:ext cx="6103567" cy="1860843"/>
          </a:xfrm>
          <a:prstGeom prst="rect">
            <a:avLst/>
          </a:prstGeom>
        </p:spPr>
      </p:pic>
      <p:sp>
        <p:nvSpPr>
          <p:cNvPr id="9" name="CuadroTexto 5"/>
          <p:cNvSpPr txBox="1"/>
          <p:nvPr userDrawn="1"/>
        </p:nvSpPr>
        <p:spPr>
          <a:xfrm>
            <a:off x="442911" y="2097571"/>
            <a:ext cx="5539275" cy="584775"/>
          </a:xfrm>
          <a:prstGeom prst="rect">
            <a:avLst/>
          </a:prstGeom>
          <a:noFill/>
        </p:spPr>
        <p:txBody>
          <a:bodyPr wrap="square" rtlCol="0">
            <a:spAutoFit/>
          </a:bodyPr>
          <a:lstStyle/>
          <a:p>
            <a:r>
              <a:rPr lang="en-US" sz="3200" noProof="0">
                <a:solidFill>
                  <a:srgbClr val="26478D"/>
                </a:solidFill>
                <a:latin typeface="Arial" panose="020B0604020202020204"/>
                <a:cs typeface="Arial" panose="020B0604020202020204"/>
              </a:rPr>
              <a:t> Thanks.</a:t>
            </a:r>
            <a:endParaRPr lang="en-US" sz="3200" noProof="0" dirty="0">
              <a:solidFill>
                <a:srgbClr val="26478D"/>
              </a:solidFill>
              <a:latin typeface="Arial" panose="020B0604020202020204"/>
              <a:cs typeface="Arial" panose="020B0604020202020204"/>
            </a:endParaRPr>
          </a:p>
        </p:txBody>
      </p:sp>
      <p:sp>
        <p:nvSpPr>
          <p:cNvPr id="12" name="Text Placeholder 11"/>
          <p:cNvSpPr>
            <a:spLocks noGrp="1"/>
          </p:cNvSpPr>
          <p:nvPr>
            <p:ph type="body" sz="quarter" idx="10" hasCustomPrompt="1"/>
          </p:nvPr>
        </p:nvSpPr>
        <p:spPr>
          <a:xfrm>
            <a:off x="442910" y="2872950"/>
            <a:ext cx="5573316" cy="763511"/>
          </a:xfrm>
        </p:spPr>
        <p:txBody>
          <a:bodyPr>
            <a:normAutofit/>
          </a:bodyPr>
          <a:lstStyle>
            <a:lvl1pPr marL="0" marR="0" indent="0" algn="l" defTabSz="913765" rtl="0" eaLnBrk="1" fontAlgn="auto" latinLnBrk="0" hangingPunct="1">
              <a:lnSpc>
                <a:spcPct val="100000"/>
              </a:lnSpc>
              <a:spcBef>
                <a:spcPts val="0"/>
              </a:spcBef>
              <a:spcAft>
                <a:spcPts val="0"/>
              </a:spcAft>
              <a:buClrTx/>
              <a:buSzTx/>
              <a:buFontTx/>
              <a:buNone/>
              <a:defRPr sz="1600"/>
            </a:lvl1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p>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39" y="5062514"/>
            <a:ext cx="3037735" cy="981188"/>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DFF8855A-BA0E-400D-A28E-AE035F2EE608}" type="datetimeFigureOut">
              <a:rPr lang="es-CO" smtClean="0"/>
              <a:t>11/12/2018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DFF8855A-BA0E-400D-A28E-AE035F2EE608}" type="datetimeFigureOut">
              <a:rPr lang="es-CO" smtClean="0"/>
              <a:t>11/12/2018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DFF8855A-BA0E-400D-A28E-AE035F2EE608}" type="datetimeFigureOut">
              <a:rPr lang="es-CO" smtClean="0"/>
              <a:t>11/12/2018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FF8855A-BA0E-400D-A28E-AE035F2EE608}" type="datetimeFigureOut">
              <a:rPr lang="es-CO" smtClean="0"/>
              <a:t>11/12/2018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11/12/2018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11/12/2018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11/12/2018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72" y="202317"/>
            <a:ext cx="6103567" cy="1860843"/>
          </a:xfrm>
          <a:prstGeom prst="rect">
            <a:avLst/>
          </a:prstGeom>
        </p:spPr>
      </p:pic>
      <p:sp>
        <p:nvSpPr>
          <p:cNvPr id="9" name="CuadroTexto 5"/>
          <p:cNvSpPr txBox="1"/>
          <p:nvPr userDrawn="1"/>
        </p:nvSpPr>
        <p:spPr>
          <a:xfrm>
            <a:off x="442911" y="2097571"/>
            <a:ext cx="5539275" cy="584775"/>
          </a:xfrm>
          <a:prstGeom prst="rect">
            <a:avLst/>
          </a:prstGeom>
          <a:noFill/>
        </p:spPr>
        <p:txBody>
          <a:bodyPr wrap="square" rtlCol="0">
            <a:spAutoFit/>
          </a:bodyPr>
          <a:lstStyle/>
          <a:p>
            <a:r>
              <a:rPr lang="en-US" sz="3200" noProof="0">
                <a:solidFill>
                  <a:srgbClr val="26478D"/>
                </a:solidFill>
                <a:latin typeface="Arial" panose="020B0604020202020204"/>
                <a:cs typeface="Arial" panose="020B0604020202020204"/>
              </a:rPr>
              <a:t> Thanks.</a:t>
            </a:r>
            <a:endParaRPr lang="en-US" sz="3200" noProof="0" dirty="0">
              <a:solidFill>
                <a:srgbClr val="26478D"/>
              </a:solidFill>
              <a:latin typeface="Arial" panose="020B0604020202020204"/>
              <a:cs typeface="Arial" panose="020B0604020202020204"/>
            </a:endParaRPr>
          </a:p>
        </p:txBody>
      </p:sp>
      <p:sp>
        <p:nvSpPr>
          <p:cNvPr id="12" name="Text Placeholder 11"/>
          <p:cNvSpPr>
            <a:spLocks noGrp="1"/>
          </p:cNvSpPr>
          <p:nvPr>
            <p:ph type="body" sz="quarter" idx="10" hasCustomPrompt="1"/>
          </p:nvPr>
        </p:nvSpPr>
        <p:spPr>
          <a:xfrm>
            <a:off x="442910" y="2872950"/>
            <a:ext cx="5573316" cy="763511"/>
          </a:xfrm>
        </p:spPr>
        <p:txBody>
          <a:bodyPr>
            <a:normAutofit/>
          </a:bodyPr>
          <a:lstStyle>
            <a:lvl1pPr marL="0" marR="0" indent="0" algn="l" defTabSz="913765" rtl="0" eaLnBrk="1" fontAlgn="auto" latinLnBrk="0" hangingPunct="1">
              <a:lnSpc>
                <a:spcPct val="100000"/>
              </a:lnSpc>
              <a:spcBef>
                <a:spcPts val="0"/>
              </a:spcBef>
              <a:spcAft>
                <a:spcPts val="0"/>
              </a:spcAft>
              <a:buClrTx/>
              <a:buSzTx/>
              <a:buFontTx/>
              <a:buNone/>
              <a:defRPr sz="1600"/>
            </a:lvl1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p>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39" y="5062514"/>
            <a:ext cx="3037735" cy="981188"/>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14EAE2-2198-4D7A-9D8A-276EC651CDD7}"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12" name="Picture 11"/>
          <p:cNvPicPr>
            <a:picLocks noChangeAspect="1"/>
          </p:cNvPicPr>
          <p:nvPr userDrawn="1"/>
        </p:nvPicPr>
        <p:blipFill>
          <a:blip r:embed="rId2"/>
          <a:stretch>
            <a:fillRect/>
          </a:stretch>
        </p:blipFill>
        <p:spPr>
          <a:xfrm>
            <a:off x="4932000" y="2453665"/>
            <a:ext cx="6354000" cy="2075589"/>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Background Image Fi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pic>
        <p:nvPicPr>
          <p:cNvPr id="9" name="Picture 8"/>
          <p:cNvPicPr>
            <a:picLocks noChangeAspect="1"/>
          </p:cNvPicPr>
          <p:nvPr userDrawn="1"/>
        </p:nvPicPr>
        <p:blipFill>
          <a:blip r:embed="rId4"/>
          <a:stretch>
            <a:fillRect/>
          </a:stretch>
        </p:blipFill>
        <p:spPr>
          <a:xfrm>
            <a:off x="9411479" y="5731492"/>
            <a:ext cx="2475722" cy="808716"/>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pic>
        <p:nvPicPr>
          <p:cNvPr id="8" name="Picture 7"/>
          <p:cNvPicPr>
            <a:picLocks noChangeAspect="1"/>
          </p:cNvPicPr>
          <p:nvPr userDrawn="1"/>
        </p:nvPicPr>
        <p:blipFill>
          <a:blip r:embed="rId3"/>
          <a:stretch>
            <a:fillRect/>
          </a:stretch>
        </p:blipFill>
        <p:spPr>
          <a:xfrm>
            <a:off x="9411479" y="5731492"/>
            <a:ext cx="2475722" cy="80871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p:cNvSpPr>
            <a:spLocks noGrp="1"/>
          </p:cNvSpPr>
          <p:nvPr>
            <p:ph type="dt" sz="half" idx="10"/>
          </p:nvPr>
        </p:nvSpPr>
        <p:spPr/>
        <p:txBody>
          <a:bodyPr/>
          <a:lstStyle/>
          <a:p>
            <a:fld id="{DFF8855A-BA0E-400D-A28E-AE035F2EE608}" type="datetimeFigureOut">
              <a:rPr lang="es-CO" smtClean="0"/>
              <a:t>11/12/2018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CF0F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638800"/>
            <a:ext cx="8428351" cy="2726875"/>
          </a:xfrm>
        </p:spPr>
        <p:txBody>
          <a:bodyPr/>
          <a:lstStyle>
            <a:lvl1pPr marL="269875" indent="-269875">
              <a:spcBef>
                <a:spcPts val="1600"/>
              </a:spcBef>
              <a:buFont typeface="+mj-lt"/>
              <a:buAutoNum type="arabicPeriod"/>
              <a:defRPr sz="1700" b="0"/>
            </a:lvl1pPr>
            <a:lvl2pPr marL="269875" indent="0">
              <a:buNone/>
              <a:defRPr sz="1700" b="0"/>
            </a:lvl2pPr>
            <a:lvl3pPr marL="269875" indent="0">
              <a:buNone/>
              <a:defRPr sz="1700" b="0"/>
            </a:lvl3pPr>
            <a:lvl4pPr marL="269875" indent="0">
              <a:buNone/>
              <a:defRPr sz="1700" b="0"/>
            </a:lvl4pPr>
            <a:lvl5pPr marL="269875" indent="0">
              <a:buNone/>
              <a:defRPr sz="17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67999" y="1584000"/>
            <a:ext cx="9366564" cy="1007678"/>
          </a:xfrm>
        </p:spPr>
        <p:txBody>
          <a:bodyPr/>
          <a:lstStyle>
            <a:lvl1pPr>
              <a:defRPr sz="4000"/>
            </a:lvl1p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84283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400000"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6" name="Content Placeholder 2"/>
          <p:cNvSpPr>
            <a:spLocks noGrp="1"/>
          </p:cNvSpPr>
          <p:nvPr>
            <p:ph idx="12"/>
          </p:nvPr>
        </p:nvSpPr>
        <p:spPr>
          <a:xfrm>
            <a:off x="6181726"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5708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67999" y="528034"/>
            <a:ext cx="5570851"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8"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5152488 w 5758165"/>
              <a:gd name="connsiteY7-264" fmla="*/ 5156623 h 5749051"/>
              <a:gd name="connsiteX8-265" fmla="*/ 3708867 w 5758165"/>
              <a:gd name="connsiteY8-266" fmla="*/ 5749051 h 5749051"/>
              <a:gd name="connsiteX9-267" fmla="*/ 2048885 w 5758165"/>
              <a:gd name="connsiteY9-268" fmla="*/ 5749051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5152488 w 5758165"/>
              <a:gd name="connsiteY7-286" fmla="*/ 5156623 h 5749051"/>
              <a:gd name="connsiteX8-287" fmla="*/ 3708867 w 5758165"/>
              <a:gd name="connsiteY8-288" fmla="*/ 5749051 h 5749051"/>
              <a:gd name="connsiteX9-289" fmla="*/ 2048885 w 5758165"/>
              <a:gd name="connsiteY9-290" fmla="*/ 5749051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5152488 w 5758165"/>
              <a:gd name="connsiteY7-310" fmla="*/ 5156623 h 5749051"/>
              <a:gd name="connsiteX8-311" fmla="*/ 3708867 w 5758165"/>
              <a:gd name="connsiteY8-312" fmla="*/ 5749051 h 5749051"/>
              <a:gd name="connsiteX9-313" fmla="*/ 2048885 w 5758165"/>
              <a:gd name="connsiteY9-314" fmla="*/ 5749051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5152488 w 5758165"/>
              <a:gd name="connsiteY7-334" fmla="*/ 5156623 h 5749051"/>
              <a:gd name="connsiteX8-335" fmla="*/ 3708867 w 5758165"/>
              <a:gd name="connsiteY8-336" fmla="*/ 5749051 h 5749051"/>
              <a:gd name="connsiteX9-337" fmla="*/ 2048885 w 5758165"/>
              <a:gd name="connsiteY9-338" fmla="*/ 5749051 h 5749051"/>
              <a:gd name="connsiteX10-339" fmla="*/ 4350 w 5758165"/>
              <a:gd name="connsiteY10-340" fmla="*/ 3704516 h 5749051"/>
              <a:gd name="connsiteX11-341" fmla="*/ 4350 w 5758165"/>
              <a:gd name="connsiteY11-342" fmla="*/ 2044535 h 5749051"/>
              <a:gd name="connsiteX0-343" fmla="*/ 4350 w 5770674"/>
              <a:gd name="connsiteY0-344" fmla="*/ 2044535 h 5749051"/>
              <a:gd name="connsiteX1-345" fmla="*/ 0 w 5770674"/>
              <a:gd name="connsiteY1-346" fmla="*/ 1284 h 5749051"/>
              <a:gd name="connsiteX2-347" fmla="*/ 2048885 w 5770674"/>
              <a:gd name="connsiteY2-348" fmla="*/ 0 h 5749051"/>
              <a:gd name="connsiteX3-349" fmla="*/ 3708867 w 5770674"/>
              <a:gd name="connsiteY3-350" fmla="*/ 0 h 5749051"/>
              <a:gd name="connsiteX4-351" fmla="*/ 5758165 w 5770674"/>
              <a:gd name="connsiteY4-352" fmla="*/ 311 h 5749051"/>
              <a:gd name="connsiteX5-353" fmla="*/ 5753402 w 5770674"/>
              <a:gd name="connsiteY5-354" fmla="*/ 2044535 h 5749051"/>
              <a:gd name="connsiteX6-355" fmla="*/ 5753402 w 5770674"/>
              <a:gd name="connsiteY6-356" fmla="*/ 3704516 h 5749051"/>
              <a:gd name="connsiteX7-357" fmla="*/ 5770674 w 5770674"/>
              <a:gd name="connsiteY7-358" fmla="*/ 5736172 h 5749051"/>
              <a:gd name="connsiteX8-359" fmla="*/ 3708867 w 5770674"/>
              <a:gd name="connsiteY8-360" fmla="*/ 5749051 h 5749051"/>
              <a:gd name="connsiteX9-361" fmla="*/ 2048885 w 5770674"/>
              <a:gd name="connsiteY9-362" fmla="*/ 5749051 h 5749051"/>
              <a:gd name="connsiteX10-363" fmla="*/ 4350 w 5770674"/>
              <a:gd name="connsiteY10-364" fmla="*/ 3704516 h 5749051"/>
              <a:gd name="connsiteX11-365" fmla="*/ 4350 w 5770674"/>
              <a:gd name="connsiteY11-366" fmla="*/ 2044535 h 5749051"/>
              <a:gd name="connsiteX0-367" fmla="*/ 4350 w 5758165"/>
              <a:gd name="connsiteY0-368" fmla="*/ 2044535 h 5755222"/>
              <a:gd name="connsiteX1-369" fmla="*/ 0 w 5758165"/>
              <a:gd name="connsiteY1-370" fmla="*/ 1284 h 5755222"/>
              <a:gd name="connsiteX2-371" fmla="*/ 2048885 w 5758165"/>
              <a:gd name="connsiteY2-372" fmla="*/ 0 h 5755222"/>
              <a:gd name="connsiteX3-373" fmla="*/ 3708867 w 5758165"/>
              <a:gd name="connsiteY3-374" fmla="*/ 0 h 5755222"/>
              <a:gd name="connsiteX4-375" fmla="*/ 5758165 w 5758165"/>
              <a:gd name="connsiteY4-376" fmla="*/ 311 h 5755222"/>
              <a:gd name="connsiteX5-377" fmla="*/ 5753402 w 5758165"/>
              <a:gd name="connsiteY5-378" fmla="*/ 2044535 h 5755222"/>
              <a:gd name="connsiteX6-379" fmla="*/ 5753402 w 5758165"/>
              <a:gd name="connsiteY6-380" fmla="*/ 3704516 h 5755222"/>
              <a:gd name="connsiteX7-381" fmla="*/ 5754005 w 5758165"/>
              <a:gd name="connsiteY7-382" fmla="*/ 5755222 h 5755222"/>
              <a:gd name="connsiteX8-383" fmla="*/ 3708867 w 5758165"/>
              <a:gd name="connsiteY8-384" fmla="*/ 5749051 h 5755222"/>
              <a:gd name="connsiteX9-385" fmla="*/ 2048885 w 5758165"/>
              <a:gd name="connsiteY9-386" fmla="*/ 5749051 h 5755222"/>
              <a:gd name="connsiteX10-387" fmla="*/ 4350 w 5758165"/>
              <a:gd name="connsiteY10-388" fmla="*/ 3704516 h 5755222"/>
              <a:gd name="connsiteX11-389" fmla="*/ 4350 w 5758165"/>
              <a:gd name="connsiteY11-390" fmla="*/ 2044535 h 5755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Title,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5062" y="2022475"/>
            <a:ext cx="55708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6175061" y="528034"/>
            <a:ext cx="5570851"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3708867 w 5758165"/>
              <a:gd name="connsiteY7-264" fmla="*/ 5749051 h 5749051"/>
              <a:gd name="connsiteX8-265" fmla="*/ 2048885 w 5758165"/>
              <a:gd name="connsiteY8-266" fmla="*/ 5749051 h 5749051"/>
              <a:gd name="connsiteX9-267" fmla="*/ 656823 w 5758165"/>
              <a:gd name="connsiteY9-268" fmla="*/ 5195260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3708867 w 5758165"/>
              <a:gd name="connsiteY7-286" fmla="*/ 5749051 h 5749051"/>
              <a:gd name="connsiteX8-287" fmla="*/ 2048885 w 5758165"/>
              <a:gd name="connsiteY8-288" fmla="*/ 5749051 h 5749051"/>
              <a:gd name="connsiteX9-289" fmla="*/ 656823 w 5758165"/>
              <a:gd name="connsiteY9-290" fmla="*/ 5195260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3708867 w 5758165"/>
              <a:gd name="connsiteY7-310" fmla="*/ 5749051 h 5749051"/>
              <a:gd name="connsiteX8-311" fmla="*/ 2048885 w 5758165"/>
              <a:gd name="connsiteY8-312" fmla="*/ 5749051 h 5749051"/>
              <a:gd name="connsiteX9-313" fmla="*/ 656823 w 5758165"/>
              <a:gd name="connsiteY9-314" fmla="*/ 5195260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3708867 w 5758165"/>
              <a:gd name="connsiteY7-334" fmla="*/ 5749051 h 5749051"/>
              <a:gd name="connsiteX8-335" fmla="*/ 2048885 w 5758165"/>
              <a:gd name="connsiteY8-336" fmla="*/ 5749051 h 5749051"/>
              <a:gd name="connsiteX9-337" fmla="*/ 656823 w 5758165"/>
              <a:gd name="connsiteY9-338" fmla="*/ 5195260 h 5749051"/>
              <a:gd name="connsiteX10-339" fmla="*/ 4350 w 5758165"/>
              <a:gd name="connsiteY10-340" fmla="*/ 3704516 h 5749051"/>
              <a:gd name="connsiteX11-341" fmla="*/ 4350 w 5758165"/>
              <a:gd name="connsiteY11-342" fmla="*/ 2044535 h 5749051"/>
              <a:gd name="connsiteX0-343" fmla="*/ 4350 w 5758165"/>
              <a:gd name="connsiteY0-344" fmla="*/ 2044535 h 5749051"/>
              <a:gd name="connsiteX1-345" fmla="*/ 0 w 5758165"/>
              <a:gd name="connsiteY1-346" fmla="*/ 1284 h 5749051"/>
              <a:gd name="connsiteX2-347" fmla="*/ 2048885 w 5758165"/>
              <a:gd name="connsiteY2-348" fmla="*/ 0 h 5749051"/>
              <a:gd name="connsiteX3-349" fmla="*/ 3708867 w 5758165"/>
              <a:gd name="connsiteY3-350" fmla="*/ 0 h 5749051"/>
              <a:gd name="connsiteX4-351" fmla="*/ 5758165 w 5758165"/>
              <a:gd name="connsiteY4-352" fmla="*/ 311 h 5749051"/>
              <a:gd name="connsiteX5-353" fmla="*/ 5753402 w 5758165"/>
              <a:gd name="connsiteY5-354" fmla="*/ 2044535 h 5749051"/>
              <a:gd name="connsiteX6-355" fmla="*/ 5753402 w 5758165"/>
              <a:gd name="connsiteY6-356" fmla="*/ 3704516 h 5749051"/>
              <a:gd name="connsiteX7-357" fmla="*/ 3708867 w 5758165"/>
              <a:gd name="connsiteY7-358" fmla="*/ 5749051 h 5749051"/>
              <a:gd name="connsiteX8-359" fmla="*/ 2048885 w 5758165"/>
              <a:gd name="connsiteY8-360" fmla="*/ 5749051 h 5749051"/>
              <a:gd name="connsiteX9-361" fmla="*/ 4361 w 5758165"/>
              <a:gd name="connsiteY9-362" fmla="*/ 5738185 h 5749051"/>
              <a:gd name="connsiteX10-363" fmla="*/ 4350 w 5758165"/>
              <a:gd name="connsiteY10-364" fmla="*/ 3704516 h 5749051"/>
              <a:gd name="connsiteX11-365" fmla="*/ 4350 w 5758165"/>
              <a:gd name="connsiteY11-366" fmla="*/ 2044535 h 5749051"/>
              <a:gd name="connsiteX0-367" fmla="*/ 4350 w 5758165"/>
              <a:gd name="connsiteY0-368" fmla="*/ 2044535 h 5750091"/>
              <a:gd name="connsiteX1-369" fmla="*/ 0 w 5758165"/>
              <a:gd name="connsiteY1-370" fmla="*/ 1284 h 5750091"/>
              <a:gd name="connsiteX2-371" fmla="*/ 2048885 w 5758165"/>
              <a:gd name="connsiteY2-372" fmla="*/ 0 h 5750091"/>
              <a:gd name="connsiteX3-373" fmla="*/ 3708867 w 5758165"/>
              <a:gd name="connsiteY3-374" fmla="*/ 0 h 5750091"/>
              <a:gd name="connsiteX4-375" fmla="*/ 5758165 w 5758165"/>
              <a:gd name="connsiteY4-376" fmla="*/ 311 h 5750091"/>
              <a:gd name="connsiteX5-377" fmla="*/ 5753402 w 5758165"/>
              <a:gd name="connsiteY5-378" fmla="*/ 2044535 h 5750091"/>
              <a:gd name="connsiteX6-379" fmla="*/ 5753402 w 5758165"/>
              <a:gd name="connsiteY6-380" fmla="*/ 3704516 h 5750091"/>
              <a:gd name="connsiteX7-381" fmla="*/ 3708867 w 5758165"/>
              <a:gd name="connsiteY7-382" fmla="*/ 5749051 h 5750091"/>
              <a:gd name="connsiteX8-383" fmla="*/ 2048885 w 5758165"/>
              <a:gd name="connsiteY8-384" fmla="*/ 5749051 h 5750091"/>
              <a:gd name="connsiteX9-385" fmla="*/ 6743 w 5758165"/>
              <a:gd name="connsiteY9-386" fmla="*/ 5750091 h 5750091"/>
              <a:gd name="connsiteX10-387" fmla="*/ 4350 w 5758165"/>
              <a:gd name="connsiteY10-388" fmla="*/ 3704516 h 5750091"/>
              <a:gd name="connsiteX11-389" fmla="*/ 4350 w 5758165"/>
              <a:gd name="connsiteY11-390" fmla="*/ 2044535 h 57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518" y="566739"/>
            <a:ext cx="5087537" cy="4564061"/>
          </a:xfrm>
        </p:spPr>
        <p:txBody>
          <a:bodyPr anchor="ctr" anchorCtr="0"/>
          <a:lstStyle>
            <a:lvl1pPr marL="128905" indent="-128905">
              <a:lnSpc>
                <a:spcPct val="95000"/>
              </a:lnSpc>
              <a:spcBef>
                <a:spcPts val="0"/>
              </a:spcBef>
              <a:defRPr sz="2200">
                <a:solidFill>
                  <a:schemeClr val="accent1"/>
                </a:solidFill>
              </a:defRPr>
            </a:lvl1pPr>
            <a:lvl2pPr marL="128905" indent="-128905">
              <a:lnSpc>
                <a:spcPct val="95000"/>
              </a:lnSpc>
              <a:spcBef>
                <a:spcPts val="0"/>
              </a:spcBef>
              <a:buNone/>
              <a:defRPr sz="2200" b="0">
                <a:solidFill>
                  <a:schemeClr val="accent1"/>
                </a:solidFill>
              </a:defRPr>
            </a:lvl2pPr>
            <a:lvl3pPr marL="128905" indent="-128905">
              <a:lnSpc>
                <a:spcPct val="95000"/>
              </a:lnSpc>
              <a:spcBef>
                <a:spcPts val="0"/>
              </a:spcBef>
              <a:buNone/>
              <a:defRPr sz="2200" b="0">
                <a:solidFill>
                  <a:schemeClr val="accent1"/>
                </a:solidFill>
              </a:defRPr>
            </a:lvl3pPr>
            <a:lvl4pPr marL="128905" indent="-128905">
              <a:lnSpc>
                <a:spcPct val="95000"/>
              </a:lnSpc>
              <a:spcBef>
                <a:spcPts val="0"/>
              </a:spcBef>
              <a:buNone/>
              <a:defRPr sz="2200" b="0">
                <a:solidFill>
                  <a:schemeClr val="accent1"/>
                </a:solidFill>
              </a:defRPr>
            </a:lvl4pPr>
            <a:lvl5pPr marL="128905" indent="-128905">
              <a:lnSpc>
                <a:spcPct val="95000"/>
              </a:lnSpc>
              <a:spcBef>
                <a:spcPts val="0"/>
              </a:spcBef>
              <a:buNone/>
              <a:defRPr sz="22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6"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5152488 w 5758165"/>
              <a:gd name="connsiteY7-264" fmla="*/ 5156623 h 5749051"/>
              <a:gd name="connsiteX8-265" fmla="*/ 3708867 w 5758165"/>
              <a:gd name="connsiteY8-266" fmla="*/ 5749051 h 5749051"/>
              <a:gd name="connsiteX9-267" fmla="*/ 2048885 w 5758165"/>
              <a:gd name="connsiteY9-268" fmla="*/ 5749051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5152488 w 5758165"/>
              <a:gd name="connsiteY7-286" fmla="*/ 5156623 h 5749051"/>
              <a:gd name="connsiteX8-287" fmla="*/ 3708867 w 5758165"/>
              <a:gd name="connsiteY8-288" fmla="*/ 5749051 h 5749051"/>
              <a:gd name="connsiteX9-289" fmla="*/ 2048885 w 5758165"/>
              <a:gd name="connsiteY9-290" fmla="*/ 5749051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5152488 w 5758165"/>
              <a:gd name="connsiteY7-310" fmla="*/ 5156623 h 5749051"/>
              <a:gd name="connsiteX8-311" fmla="*/ 3708867 w 5758165"/>
              <a:gd name="connsiteY8-312" fmla="*/ 5749051 h 5749051"/>
              <a:gd name="connsiteX9-313" fmla="*/ 2048885 w 5758165"/>
              <a:gd name="connsiteY9-314" fmla="*/ 5749051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5152488 w 5758165"/>
              <a:gd name="connsiteY7-334" fmla="*/ 5156623 h 5749051"/>
              <a:gd name="connsiteX8-335" fmla="*/ 3708867 w 5758165"/>
              <a:gd name="connsiteY8-336" fmla="*/ 5749051 h 5749051"/>
              <a:gd name="connsiteX9-337" fmla="*/ 2048885 w 5758165"/>
              <a:gd name="connsiteY9-338" fmla="*/ 5749051 h 5749051"/>
              <a:gd name="connsiteX10-339" fmla="*/ 4350 w 5758165"/>
              <a:gd name="connsiteY10-340" fmla="*/ 3704516 h 5749051"/>
              <a:gd name="connsiteX11-341" fmla="*/ 4350 w 5758165"/>
              <a:gd name="connsiteY11-342" fmla="*/ 2044535 h 5749051"/>
              <a:gd name="connsiteX0-343" fmla="*/ 4350 w 5770674"/>
              <a:gd name="connsiteY0-344" fmla="*/ 2044535 h 5749051"/>
              <a:gd name="connsiteX1-345" fmla="*/ 0 w 5770674"/>
              <a:gd name="connsiteY1-346" fmla="*/ 1284 h 5749051"/>
              <a:gd name="connsiteX2-347" fmla="*/ 2048885 w 5770674"/>
              <a:gd name="connsiteY2-348" fmla="*/ 0 h 5749051"/>
              <a:gd name="connsiteX3-349" fmla="*/ 3708867 w 5770674"/>
              <a:gd name="connsiteY3-350" fmla="*/ 0 h 5749051"/>
              <a:gd name="connsiteX4-351" fmla="*/ 5758165 w 5770674"/>
              <a:gd name="connsiteY4-352" fmla="*/ 311 h 5749051"/>
              <a:gd name="connsiteX5-353" fmla="*/ 5753402 w 5770674"/>
              <a:gd name="connsiteY5-354" fmla="*/ 2044535 h 5749051"/>
              <a:gd name="connsiteX6-355" fmla="*/ 5753402 w 5770674"/>
              <a:gd name="connsiteY6-356" fmla="*/ 3704516 h 5749051"/>
              <a:gd name="connsiteX7-357" fmla="*/ 5770674 w 5770674"/>
              <a:gd name="connsiteY7-358" fmla="*/ 5736172 h 5749051"/>
              <a:gd name="connsiteX8-359" fmla="*/ 3708867 w 5770674"/>
              <a:gd name="connsiteY8-360" fmla="*/ 5749051 h 5749051"/>
              <a:gd name="connsiteX9-361" fmla="*/ 2048885 w 5770674"/>
              <a:gd name="connsiteY9-362" fmla="*/ 5749051 h 5749051"/>
              <a:gd name="connsiteX10-363" fmla="*/ 4350 w 5770674"/>
              <a:gd name="connsiteY10-364" fmla="*/ 3704516 h 5749051"/>
              <a:gd name="connsiteX11-365" fmla="*/ 4350 w 5770674"/>
              <a:gd name="connsiteY11-366" fmla="*/ 2044535 h 5749051"/>
              <a:gd name="connsiteX0-367" fmla="*/ 4350 w 5758165"/>
              <a:gd name="connsiteY0-368" fmla="*/ 2044535 h 5755222"/>
              <a:gd name="connsiteX1-369" fmla="*/ 0 w 5758165"/>
              <a:gd name="connsiteY1-370" fmla="*/ 1284 h 5755222"/>
              <a:gd name="connsiteX2-371" fmla="*/ 2048885 w 5758165"/>
              <a:gd name="connsiteY2-372" fmla="*/ 0 h 5755222"/>
              <a:gd name="connsiteX3-373" fmla="*/ 3708867 w 5758165"/>
              <a:gd name="connsiteY3-374" fmla="*/ 0 h 5755222"/>
              <a:gd name="connsiteX4-375" fmla="*/ 5758165 w 5758165"/>
              <a:gd name="connsiteY4-376" fmla="*/ 311 h 5755222"/>
              <a:gd name="connsiteX5-377" fmla="*/ 5753402 w 5758165"/>
              <a:gd name="connsiteY5-378" fmla="*/ 2044535 h 5755222"/>
              <a:gd name="connsiteX6-379" fmla="*/ 5753402 w 5758165"/>
              <a:gd name="connsiteY6-380" fmla="*/ 3704516 h 5755222"/>
              <a:gd name="connsiteX7-381" fmla="*/ 5754005 w 5758165"/>
              <a:gd name="connsiteY7-382" fmla="*/ 5755222 h 5755222"/>
              <a:gd name="connsiteX8-383" fmla="*/ 3708867 w 5758165"/>
              <a:gd name="connsiteY8-384" fmla="*/ 5749051 h 5755222"/>
              <a:gd name="connsiteX9-385" fmla="*/ 2048885 w 5758165"/>
              <a:gd name="connsiteY9-386" fmla="*/ 5749051 h 5755222"/>
              <a:gd name="connsiteX10-387" fmla="*/ 4350 w 5758165"/>
              <a:gd name="connsiteY10-388" fmla="*/ 3704516 h 5755222"/>
              <a:gd name="connsiteX11-389" fmla="*/ 4350 w 5758165"/>
              <a:gd name="connsiteY11-390" fmla="*/ 2044535 h 5755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8377" y="566739"/>
            <a:ext cx="5087537" cy="4564061"/>
          </a:xfrm>
        </p:spPr>
        <p:txBody>
          <a:bodyPr anchor="ctr" anchorCtr="0"/>
          <a:lstStyle>
            <a:lvl1pPr marL="128905" indent="-128905">
              <a:lnSpc>
                <a:spcPct val="95000"/>
              </a:lnSpc>
              <a:spcBef>
                <a:spcPts val="0"/>
              </a:spcBef>
              <a:defRPr sz="2200">
                <a:solidFill>
                  <a:schemeClr val="accent1"/>
                </a:solidFill>
              </a:defRPr>
            </a:lvl1pPr>
            <a:lvl2pPr marL="128905" indent="-128905">
              <a:lnSpc>
                <a:spcPct val="95000"/>
              </a:lnSpc>
              <a:spcBef>
                <a:spcPts val="0"/>
              </a:spcBef>
              <a:buNone/>
              <a:defRPr sz="2200" b="0">
                <a:solidFill>
                  <a:schemeClr val="accent1"/>
                </a:solidFill>
              </a:defRPr>
            </a:lvl2pPr>
            <a:lvl3pPr marL="128905" indent="-128905">
              <a:lnSpc>
                <a:spcPct val="95000"/>
              </a:lnSpc>
              <a:spcBef>
                <a:spcPts val="0"/>
              </a:spcBef>
              <a:buNone/>
              <a:defRPr sz="2200" b="0">
                <a:solidFill>
                  <a:schemeClr val="accent1"/>
                </a:solidFill>
              </a:defRPr>
            </a:lvl3pPr>
            <a:lvl4pPr marL="128905" indent="-128905">
              <a:lnSpc>
                <a:spcPct val="95000"/>
              </a:lnSpc>
              <a:spcBef>
                <a:spcPts val="0"/>
              </a:spcBef>
              <a:buNone/>
              <a:defRPr sz="2200" b="0">
                <a:solidFill>
                  <a:schemeClr val="accent1"/>
                </a:solidFill>
              </a:defRPr>
            </a:lvl4pPr>
            <a:lvl5pPr marL="128905" indent="-128905">
              <a:lnSpc>
                <a:spcPct val="95000"/>
              </a:lnSpc>
              <a:spcBef>
                <a:spcPts val="0"/>
              </a:spcBef>
              <a:buNone/>
              <a:defRPr sz="22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3708867 w 5758165"/>
              <a:gd name="connsiteY7-264" fmla="*/ 5749051 h 5749051"/>
              <a:gd name="connsiteX8-265" fmla="*/ 2048885 w 5758165"/>
              <a:gd name="connsiteY8-266" fmla="*/ 5749051 h 5749051"/>
              <a:gd name="connsiteX9-267" fmla="*/ 656823 w 5758165"/>
              <a:gd name="connsiteY9-268" fmla="*/ 5195260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3708867 w 5758165"/>
              <a:gd name="connsiteY7-286" fmla="*/ 5749051 h 5749051"/>
              <a:gd name="connsiteX8-287" fmla="*/ 2048885 w 5758165"/>
              <a:gd name="connsiteY8-288" fmla="*/ 5749051 h 5749051"/>
              <a:gd name="connsiteX9-289" fmla="*/ 656823 w 5758165"/>
              <a:gd name="connsiteY9-290" fmla="*/ 5195260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3708867 w 5758165"/>
              <a:gd name="connsiteY7-310" fmla="*/ 5749051 h 5749051"/>
              <a:gd name="connsiteX8-311" fmla="*/ 2048885 w 5758165"/>
              <a:gd name="connsiteY8-312" fmla="*/ 5749051 h 5749051"/>
              <a:gd name="connsiteX9-313" fmla="*/ 656823 w 5758165"/>
              <a:gd name="connsiteY9-314" fmla="*/ 5195260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3708867 w 5758165"/>
              <a:gd name="connsiteY7-334" fmla="*/ 5749051 h 5749051"/>
              <a:gd name="connsiteX8-335" fmla="*/ 2048885 w 5758165"/>
              <a:gd name="connsiteY8-336" fmla="*/ 5749051 h 5749051"/>
              <a:gd name="connsiteX9-337" fmla="*/ 656823 w 5758165"/>
              <a:gd name="connsiteY9-338" fmla="*/ 5195260 h 5749051"/>
              <a:gd name="connsiteX10-339" fmla="*/ 4350 w 5758165"/>
              <a:gd name="connsiteY10-340" fmla="*/ 3704516 h 5749051"/>
              <a:gd name="connsiteX11-341" fmla="*/ 4350 w 5758165"/>
              <a:gd name="connsiteY11-342" fmla="*/ 2044535 h 5749051"/>
              <a:gd name="connsiteX0-343" fmla="*/ 4350 w 5758165"/>
              <a:gd name="connsiteY0-344" fmla="*/ 2044535 h 5749051"/>
              <a:gd name="connsiteX1-345" fmla="*/ 0 w 5758165"/>
              <a:gd name="connsiteY1-346" fmla="*/ 1284 h 5749051"/>
              <a:gd name="connsiteX2-347" fmla="*/ 2048885 w 5758165"/>
              <a:gd name="connsiteY2-348" fmla="*/ 0 h 5749051"/>
              <a:gd name="connsiteX3-349" fmla="*/ 3708867 w 5758165"/>
              <a:gd name="connsiteY3-350" fmla="*/ 0 h 5749051"/>
              <a:gd name="connsiteX4-351" fmla="*/ 5758165 w 5758165"/>
              <a:gd name="connsiteY4-352" fmla="*/ 311 h 5749051"/>
              <a:gd name="connsiteX5-353" fmla="*/ 5753402 w 5758165"/>
              <a:gd name="connsiteY5-354" fmla="*/ 2044535 h 5749051"/>
              <a:gd name="connsiteX6-355" fmla="*/ 5753402 w 5758165"/>
              <a:gd name="connsiteY6-356" fmla="*/ 3704516 h 5749051"/>
              <a:gd name="connsiteX7-357" fmla="*/ 3708867 w 5758165"/>
              <a:gd name="connsiteY7-358" fmla="*/ 5749051 h 5749051"/>
              <a:gd name="connsiteX8-359" fmla="*/ 2048885 w 5758165"/>
              <a:gd name="connsiteY8-360" fmla="*/ 5749051 h 5749051"/>
              <a:gd name="connsiteX9-361" fmla="*/ 4361 w 5758165"/>
              <a:gd name="connsiteY9-362" fmla="*/ 5738185 h 5749051"/>
              <a:gd name="connsiteX10-363" fmla="*/ 4350 w 5758165"/>
              <a:gd name="connsiteY10-364" fmla="*/ 3704516 h 5749051"/>
              <a:gd name="connsiteX11-365" fmla="*/ 4350 w 5758165"/>
              <a:gd name="connsiteY11-366" fmla="*/ 2044535 h 5749051"/>
              <a:gd name="connsiteX0-367" fmla="*/ 4350 w 5758165"/>
              <a:gd name="connsiteY0-368" fmla="*/ 2044535 h 5750091"/>
              <a:gd name="connsiteX1-369" fmla="*/ 0 w 5758165"/>
              <a:gd name="connsiteY1-370" fmla="*/ 1284 h 5750091"/>
              <a:gd name="connsiteX2-371" fmla="*/ 2048885 w 5758165"/>
              <a:gd name="connsiteY2-372" fmla="*/ 0 h 5750091"/>
              <a:gd name="connsiteX3-373" fmla="*/ 3708867 w 5758165"/>
              <a:gd name="connsiteY3-374" fmla="*/ 0 h 5750091"/>
              <a:gd name="connsiteX4-375" fmla="*/ 5758165 w 5758165"/>
              <a:gd name="connsiteY4-376" fmla="*/ 311 h 5750091"/>
              <a:gd name="connsiteX5-377" fmla="*/ 5753402 w 5758165"/>
              <a:gd name="connsiteY5-378" fmla="*/ 2044535 h 5750091"/>
              <a:gd name="connsiteX6-379" fmla="*/ 5753402 w 5758165"/>
              <a:gd name="connsiteY6-380" fmla="*/ 3704516 h 5750091"/>
              <a:gd name="connsiteX7-381" fmla="*/ 3708867 w 5758165"/>
              <a:gd name="connsiteY7-382" fmla="*/ 5749051 h 5750091"/>
              <a:gd name="connsiteX8-383" fmla="*/ 2048885 w 5758165"/>
              <a:gd name="connsiteY8-384" fmla="*/ 5749051 h 5750091"/>
              <a:gd name="connsiteX9-385" fmla="*/ 6743 w 5758165"/>
              <a:gd name="connsiteY9-386" fmla="*/ 5750091 h 5750091"/>
              <a:gd name="connsiteX10-387" fmla="*/ 4350 w 5758165"/>
              <a:gd name="connsiteY10-388" fmla="*/ 3704516 h 5750091"/>
              <a:gd name="connsiteX11-389" fmla="*/ 4350 w 5758165"/>
              <a:gd name="connsiteY11-390" fmla="*/ 2044535 h 57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15" name="Picture Placeholder 14"/>
          <p:cNvSpPr>
            <a:spLocks noGrp="1"/>
          </p:cNvSpPr>
          <p:nvPr>
            <p:ph type="pic" sz="quarter" idx="12" hasCustomPrompt="1"/>
          </p:nvPr>
        </p:nvSpPr>
        <p:spPr>
          <a:xfrm>
            <a:off x="-1" y="-2382"/>
            <a:ext cx="11745914" cy="5781431"/>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1" fmla="*/ 1397894 w 11745914"/>
              <a:gd name="connsiteY0-2" fmla="*/ 0 h 5760000"/>
              <a:gd name="connsiteX1-3" fmla="*/ 11745914 w 11745914"/>
              <a:gd name="connsiteY1-4" fmla="*/ 0 h 5760000"/>
              <a:gd name="connsiteX2-5" fmla="*/ 11745914 w 11745914"/>
              <a:gd name="connsiteY2-6" fmla="*/ 0 h 5760000"/>
              <a:gd name="connsiteX3-7" fmla="*/ 11745914 w 11745914"/>
              <a:gd name="connsiteY3-8" fmla="*/ 4362106 h 5760000"/>
              <a:gd name="connsiteX4-9" fmla="*/ 10348020 w 11745914"/>
              <a:gd name="connsiteY4-10" fmla="*/ 5760000 h 5760000"/>
              <a:gd name="connsiteX5-11" fmla="*/ 0 w 11745914"/>
              <a:gd name="connsiteY5-12" fmla="*/ 5760000 h 5760000"/>
              <a:gd name="connsiteX6-13" fmla="*/ 0 w 11745914"/>
              <a:gd name="connsiteY6-14" fmla="*/ 5760000 h 5760000"/>
              <a:gd name="connsiteX7-15" fmla="*/ 0 w 11745914"/>
              <a:gd name="connsiteY7-16" fmla="*/ 1397894 h 5760000"/>
              <a:gd name="connsiteX8-17" fmla="*/ 423864 w 11745914"/>
              <a:gd name="connsiteY8-18" fmla="*/ 395288 h 5760000"/>
              <a:gd name="connsiteX9" fmla="*/ 1397894 w 11745914"/>
              <a:gd name="connsiteY9" fmla="*/ 0 h 5760000"/>
              <a:gd name="connsiteX0-19" fmla="*/ 1397894 w 11745914"/>
              <a:gd name="connsiteY0-20" fmla="*/ 0 h 5760000"/>
              <a:gd name="connsiteX1-21" fmla="*/ 11745914 w 11745914"/>
              <a:gd name="connsiteY1-22" fmla="*/ 0 h 5760000"/>
              <a:gd name="connsiteX2-23" fmla="*/ 11745914 w 11745914"/>
              <a:gd name="connsiteY2-24" fmla="*/ 0 h 5760000"/>
              <a:gd name="connsiteX3-25" fmla="*/ 11745914 w 11745914"/>
              <a:gd name="connsiteY3-26" fmla="*/ 4362106 h 5760000"/>
              <a:gd name="connsiteX4-27" fmla="*/ 10348020 w 11745914"/>
              <a:gd name="connsiteY4-28" fmla="*/ 5760000 h 5760000"/>
              <a:gd name="connsiteX5-29" fmla="*/ 0 w 11745914"/>
              <a:gd name="connsiteY5-30" fmla="*/ 5760000 h 5760000"/>
              <a:gd name="connsiteX6-31" fmla="*/ 0 w 11745914"/>
              <a:gd name="connsiteY6-32" fmla="*/ 5760000 h 5760000"/>
              <a:gd name="connsiteX7-33" fmla="*/ 0 w 11745914"/>
              <a:gd name="connsiteY7-34" fmla="*/ 1397894 h 5760000"/>
              <a:gd name="connsiteX8-35" fmla="*/ 423864 w 11745914"/>
              <a:gd name="connsiteY8-36" fmla="*/ 395288 h 5760000"/>
              <a:gd name="connsiteX9-37" fmla="*/ 1397894 w 11745914"/>
              <a:gd name="connsiteY9-38" fmla="*/ 0 h 5760000"/>
              <a:gd name="connsiteX0-39" fmla="*/ 1483623 w 11831643"/>
              <a:gd name="connsiteY0-40" fmla="*/ 86592 h 5846592"/>
              <a:gd name="connsiteX1-41" fmla="*/ 11831643 w 11831643"/>
              <a:gd name="connsiteY1-42" fmla="*/ 86592 h 5846592"/>
              <a:gd name="connsiteX2-43" fmla="*/ 11831643 w 11831643"/>
              <a:gd name="connsiteY2-44" fmla="*/ 86592 h 5846592"/>
              <a:gd name="connsiteX3-45" fmla="*/ 11831643 w 11831643"/>
              <a:gd name="connsiteY3-46" fmla="*/ 4448698 h 5846592"/>
              <a:gd name="connsiteX4-47" fmla="*/ 10433749 w 11831643"/>
              <a:gd name="connsiteY4-48" fmla="*/ 5846592 h 5846592"/>
              <a:gd name="connsiteX5-49" fmla="*/ 85729 w 11831643"/>
              <a:gd name="connsiteY5-50" fmla="*/ 5846592 h 5846592"/>
              <a:gd name="connsiteX6-51" fmla="*/ 85729 w 11831643"/>
              <a:gd name="connsiteY6-52" fmla="*/ 5846592 h 5846592"/>
              <a:gd name="connsiteX7-53" fmla="*/ 85729 w 11831643"/>
              <a:gd name="connsiteY7-54" fmla="*/ 1484486 h 5846592"/>
              <a:gd name="connsiteX8-55" fmla="*/ 90493 w 11831643"/>
              <a:gd name="connsiteY8-56" fmla="*/ 91355 h 5846592"/>
              <a:gd name="connsiteX9-57" fmla="*/ 1483623 w 11831643"/>
              <a:gd name="connsiteY9-58" fmla="*/ 86592 h 5846592"/>
              <a:gd name="connsiteX0-59" fmla="*/ 1483623 w 11831643"/>
              <a:gd name="connsiteY0-60" fmla="*/ 0 h 5760000"/>
              <a:gd name="connsiteX1-61" fmla="*/ 11831643 w 11831643"/>
              <a:gd name="connsiteY1-62" fmla="*/ 0 h 5760000"/>
              <a:gd name="connsiteX2-63" fmla="*/ 11831643 w 11831643"/>
              <a:gd name="connsiteY2-64" fmla="*/ 0 h 5760000"/>
              <a:gd name="connsiteX3-65" fmla="*/ 11831643 w 11831643"/>
              <a:gd name="connsiteY3-66" fmla="*/ 4362106 h 5760000"/>
              <a:gd name="connsiteX4-67" fmla="*/ 10433749 w 11831643"/>
              <a:gd name="connsiteY4-68" fmla="*/ 5760000 h 5760000"/>
              <a:gd name="connsiteX5-69" fmla="*/ 85729 w 11831643"/>
              <a:gd name="connsiteY5-70" fmla="*/ 5760000 h 5760000"/>
              <a:gd name="connsiteX6-71" fmla="*/ 85729 w 11831643"/>
              <a:gd name="connsiteY6-72" fmla="*/ 5760000 h 5760000"/>
              <a:gd name="connsiteX7-73" fmla="*/ 85729 w 11831643"/>
              <a:gd name="connsiteY7-74" fmla="*/ 1397894 h 5760000"/>
              <a:gd name="connsiteX8-75" fmla="*/ 90493 w 11831643"/>
              <a:gd name="connsiteY8-76" fmla="*/ 4763 h 5760000"/>
              <a:gd name="connsiteX9-77" fmla="*/ 1483623 w 11831643"/>
              <a:gd name="connsiteY9-78" fmla="*/ 0 h 5760000"/>
              <a:gd name="connsiteX0-79" fmla="*/ 1397894 w 11745914"/>
              <a:gd name="connsiteY0-80" fmla="*/ 0 h 5760000"/>
              <a:gd name="connsiteX1-81" fmla="*/ 11745914 w 11745914"/>
              <a:gd name="connsiteY1-82" fmla="*/ 0 h 5760000"/>
              <a:gd name="connsiteX2-83" fmla="*/ 11745914 w 11745914"/>
              <a:gd name="connsiteY2-84" fmla="*/ 0 h 5760000"/>
              <a:gd name="connsiteX3-85" fmla="*/ 11745914 w 11745914"/>
              <a:gd name="connsiteY3-86" fmla="*/ 4362106 h 5760000"/>
              <a:gd name="connsiteX4-87" fmla="*/ 10348020 w 11745914"/>
              <a:gd name="connsiteY4-88" fmla="*/ 5760000 h 5760000"/>
              <a:gd name="connsiteX5-89" fmla="*/ 0 w 11745914"/>
              <a:gd name="connsiteY5-90" fmla="*/ 5760000 h 5760000"/>
              <a:gd name="connsiteX6-91" fmla="*/ 0 w 11745914"/>
              <a:gd name="connsiteY6-92" fmla="*/ 5760000 h 5760000"/>
              <a:gd name="connsiteX7-93" fmla="*/ 0 w 11745914"/>
              <a:gd name="connsiteY7-94" fmla="*/ 1397894 h 5760000"/>
              <a:gd name="connsiteX8-95" fmla="*/ 4764 w 11745914"/>
              <a:gd name="connsiteY8-96" fmla="*/ 4763 h 5760000"/>
              <a:gd name="connsiteX9-97" fmla="*/ 1397894 w 11745914"/>
              <a:gd name="connsiteY9-98" fmla="*/ 0 h 5760000"/>
              <a:gd name="connsiteX0-99" fmla="*/ 1397894 w 11745914"/>
              <a:gd name="connsiteY0-100" fmla="*/ 2381 h 5762381"/>
              <a:gd name="connsiteX1-101" fmla="*/ 11745914 w 11745914"/>
              <a:gd name="connsiteY1-102" fmla="*/ 2381 h 5762381"/>
              <a:gd name="connsiteX2-103" fmla="*/ 11745914 w 11745914"/>
              <a:gd name="connsiteY2-104" fmla="*/ 2381 h 5762381"/>
              <a:gd name="connsiteX3-105" fmla="*/ 11745914 w 11745914"/>
              <a:gd name="connsiteY3-106" fmla="*/ 4364487 h 5762381"/>
              <a:gd name="connsiteX4-107" fmla="*/ 10348020 w 11745914"/>
              <a:gd name="connsiteY4-108" fmla="*/ 5762381 h 5762381"/>
              <a:gd name="connsiteX5-109" fmla="*/ 0 w 11745914"/>
              <a:gd name="connsiteY5-110" fmla="*/ 5762381 h 5762381"/>
              <a:gd name="connsiteX6-111" fmla="*/ 0 w 11745914"/>
              <a:gd name="connsiteY6-112" fmla="*/ 5762381 h 5762381"/>
              <a:gd name="connsiteX7-113" fmla="*/ 0 w 11745914"/>
              <a:gd name="connsiteY7-114" fmla="*/ 1400275 h 5762381"/>
              <a:gd name="connsiteX8-115" fmla="*/ 2382 w 11745914"/>
              <a:gd name="connsiteY8-116" fmla="*/ 0 h 5762381"/>
              <a:gd name="connsiteX9-117" fmla="*/ 1397894 w 11745914"/>
              <a:gd name="connsiteY9-118" fmla="*/ 2381 h 5762381"/>
              <a:gd name="connsiteX0-119" fmla="*/ 1397894 w 11745914"/>
              <a:gd name="connsiteY0-120" fmla="*/ 2381 h 5762381"/>
              <a:gd name="connsiteX1-121" fmla="*/ 11745914 w 11745914"/>
              <a:gd name="connsiteY1-122" fmla="*/ 2381 h 5762381"/>
              <a:gd name="connsiteX2-123" fmla="*/ 11745914 w 11745914"/>
              <a:gd name="connsiteY2-124" fmla="*/ 2381 h 5762381"/>
              <a:gd name="connsiteX3-125" fmla="*/ 11745914 w 11745914"/>
              <a:gd name="connsiteY3-126" fmla="*/ 2440437 h 5762381"/>
              <a:gd name="connsiteX4-127" fmla="*/ 10348020 w 11745914"/>
              <a:gd name="connsiteY4-128" fmla="*/ 5762381 h 5762381"/>
              <a:gd name="connsiteX5-129" fmla="*/ 0 w 11745914"/>
              <a:gd name="connsiteY5-130" fmla="*/ 5762381 h 5762381"/>
              <a:gd name="connsiteX6-131" fmla="*/ 0 w 11745914"/>
              <a:gd name="connsiteY6-132" fmla="*/ 5762381 h 5762381"/>
              <a:gd name="connsiteX7-133" fmla="*/ 0 w 11745914"/>
              <a:gd name="connsiteY7-134" fmla="*/ 1400275 h 5762381"/>
              <a:gd name="connsiteX8-135" fmla="*/ 2382 w 11745914"/>
              <a:gd name="connsiteY8-136" fmla="*/ 0 h 5762381"/>
              <a:gd name="connsiteX9-137" fmla="*/ 1397894 w 11745914"/>
              <a:gd name="connsiteY9-138" fmla="*/ 2381 h 5762381"/>
              <a:gd name="connsiteX0-139" fmla="*/ 1397894 w 11745914"/>
              <a:gd name="connsiteY0-140" fmla="*/ 2381 h 5781431"/>
              <a:gd name="connsiteX1-141" fmla="*/ 11745914 w 11745914"/>
              <a:gd name="connsiteY1-142" fmla="*/ 2381 h 5781431"/>
              <a:gd name="connsiteX2-143" fmla="*/ 11745914 w 11745914"/>
              <a:gd name="connsiteY2-144" fmla="*/ 2381 h 5781431"/>
              <a:gd name="connsiteX3-145" fmla="*/ 11745914 w 11745914"/>
              <a:gd name="connsiteY3-146" fmla="*/ 2440437 h 5781431"/>
              <a:gd name="connsiteX4-147" fmla="*/ 7795320 w 11745914"/>
              <a:gd name="connsiteY4-148" fmla="*/ 5781431 h 5781431"/>
              <a:gd name="connsiteX5-149" fmla="*/ 0 w 11745914"/>
              <a:gd name="connsiteY5-150" fmla="*/ 5762381 h 5781431"/>
              <a:gd name="connsiteX6-151" fmla="*/ 0 w 11745914"/>
              <a:gd name="connsiteY6-152" fmla="*/ 5762381 h 5781431"/>
              <a:gd name="connsiteX7-153" fmla="*/ 0 w 11745914"/>
              <a:gd name="connsiteY7-154" fmla="*/ 1400275 h 5781431"/>
              <a:gd name="connsiteX8-155" fmla="*/ 2382 w 11745914"/>
              <a:gd name="connsiteY8-156" fmla="*/ 0 h 5781431"/>
              <a:gd name="connsiteX9-157" fmla="*/ 1397894 w 11745914"/>
              <a:gd name="connsiteY9-158" fmla="*/ 2381 h 5781431"/>
              <a:gd name="connsiteX0-159" fmla="*/ 1397894 w 11745914"/>
              <a:gd name="connsiteY0-160" fmla="*/ 2381 h 5781431"/>
              <a:gd name="connsiteX1-161" fmla="*/ 11745914 w 11745914"/>
              <a:gd name="connsiteY1-162" fmla="*/ 2381 h 5781431"/>
              <a:gd name="connsiteX2-163" fmla="*/ 11745914 w 11745914"/>
              <a:gd name="connsiteY2-164" fmla="*/ 2381 h 5781431"/>
              <a:gd name="connsiteX3-165" fmla="*/ 11745914 w 11745914"/>
              <a:gd name="connsiteY3-166" fmla="*/ 2440437 h 5781431"/>
              <a:gd name="connsiteX4-167" fmla="*/ 7795320 w 11745914"/>
              <a:gd name="connsiteY4-168" fmla="*/ 5781431 h 5781431"/>
              <a:gd name="connsiteX5-169" fmla="*/ 0 w 11745914"/>
              <a:gd name="connsiteY5-170" fmla="*/ 5762381 h 5781431"/>
              <a:gd name="connsiteX6-171" fmla="*/ 0 w 11745914"/>
              <a:gd name="connsiteY6-172" fmla="*/ 5762381 h 5781431"/>
              <a:gd name="connsiteX7-173" fmla="*/ 0 w 11745914"/>
              <a:gd name="connsiteY7-174" fmla="*/ 1400275 h 5781431"/>
              <a:gd name="connsiteX8-175" fmla="*/ 2382 w 11745914"/>
              <a:gd name="connsiteY8-176" fmla="*/ 0 h 5781431"/>
              <a:gd name="connsiteX9-177" fmla="*/ 1397894 w 11745914"/>
              <a:gd name="connsiteY9-178" fmla="*/ 2381 h 57814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dirty="0"/>
              <a:t>Drag picture to placeholder or click icon to add</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Title, Text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1725"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6181725" y="528034"/>
            <a:ext cx="5564188"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10" name="Picture Placeholder 9"/>
          <p:cNvSpPr>
            <a:spLocks noGrp="1"/>
          </p:cNvSpPr>
          <p:nvPr>
            <p:ph type="pic" sz="quarter" idx="12" hasCustomPrompt="1"/>
          </p:nvPr>
        </p:nvSpPr>
        <p:spPr>
          <a:xfrm>
            <a:off x="463550" y="566738"/>
            <a:ext cx="5113338" cy="5113337"/>
          </a:xfrm>
          <a:prstGeom prst="roundRect">
            <a:avLst>
              <a:gd name="adj" fmla="val 25482"/>
            </a:avLst>
          </a:prstGeom>
        </p:spPr>
        <p:txBody>
          <a:bodyPr/>
          <a:lstStyle/>
          <a:p>
            <a:r>
              <a:rPr lang="en-US" dirty="0"/>
              <a:t>Drag picture to placeholder or click icon to add</a:t>
            </a:r>
            <a:endParaRPr lang="en-GB"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Image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550"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74662" y="528034"/>
            <a:ext cx="5564188"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10" name="Picture Placeholder 9"/>
          <p:cNvSpPr>
            <a:spLocks noGrp="1"/>
          </p:cNvSpPr>
          <p:nvPr>
            <p:ph type="pic" sz="quarter" idx="12" hasCustomPrompt="1"/>
          </p:nvPr>
        </p:nvSpPr>
        <p:spPr>
          <a:xfrm>
            <a:off x="6632575" y="566738"/>
            <a:ext cx="5113338" cy="5113337"/>
          </a:xfrm>
          <a:prstGeom prst="roundRect">
            <a:avLst>
              <a:gd name="adj" fmla="val 25482"/>
            </a:avLst>
          </a:prstGeom>
        </p:spPr>
        <p:txBody>
          <a:bodyPr/>
          <a:lstStyle/>
          <a:p>
            <a:r>
              <a:rPr lang="en-US" dirty="0"/>
              <a:t>Drag picture to placeholder or click icon to add</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DFF8855A-BA0E-400D-A28E-AE035F2EE608}" type="datetimeFigureOut">
              <a:rPr lang="es-CO" smtClean="0"/>
              <a:t>11/12/2018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ECF0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99" y="1583999"/>
            <a:ext cx="9366564" cy="3600000"/>
          </a:xfrm>
        </p:spPr>
        <p:txBody>
          <a:bodyPr/>
          <a:lstStyle>
            <a:lvl1pPr>
              <a:defRPr sz="4000"/>
            </a:lvl1p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11/12/2018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Date Placeholder 2"/>
          <p:cNvSpPr>
            <a:spLocks noGrp="1"/>
          </p:cNvSpPr>
          <p:nvPr>
            <p:ph type="dt" sz="half" idx="10"/>
          </p:nvPr>
        </p:nvSpPr>
        <p:spPr/>
        <p:txBody>
          <a:bodyPr/>
          <a:lstStyle/>
          <a:p>
            <a:fld id="{12B4AD11-B37F-49CE-A271-259CFDDDB0BC}" type="datetime1">
              <a:rPr lang="en-GB" smtClean="0"/>
              <a:t>11/12/2018</a:t>
            </a:fld>
            <a:endParaRPr lang="en-GB" dirty="0"/>
          </a:p>
        </p:txBody>
      </p:sp>
      <p:sp>
        <p:nvSpPr>
          <p:cNvPr id="4" name="Footer Placeholder 3"/>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FD584-570E-4154-A321-290507D2F9CA}" type="datetime1">
              <a:rPr lang="en-GB" smtClean="0"/>
              <a:t>11/12/2018</a:t>
            </a:fld>
            <a:endParaRPr lang="en-GB" dirty="0"/>
          </a:p>
        </p:txBody>
      </p:sp>
      <p:sp>
        <p:nvSpPr>
          <p:cNvPr id="3" name="Footer Placeholder 2"/>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En blanco 1">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97"/>
            <a:ext cx="12192000" cy="6858000"/>
          </a:xfrm>
          <a:prstGeom prst="rect">
            <a:avLst/>
          </a:prstGeom>
        </p:spPr>
      </p:pic>
      <p:sp>
        <p:nvSpPr>
          <p:cNvPr id="7" name="Date Placeholder 3"/>
          <p:cNvSpPr>
            <a:spLocks noGrp="1"/>
          </p:cNvSpPr>
          <p:nvPr>
            <p:ph type="dt" sz="half" idx="10"/>
          </p:nvPr>
        </p:nvSpPr>
        <p:spPr>
          <a:xfrm>
            <a:off x="1255352" y="6191092"/>
            <a:ext cx="859117" cy="365125"/>
          </a:xfrm>
        </p:spPr>
        <p:txBody>
          <a:bodyPr/>
          <a:lstStyle>
            <a:lvl1pPr algn="l">
              <a:defRPr sz="1200">
                <a:solidFill>
                  <a:srgbClr val="575756"/>
                </a:solidFill>
              </a:defRPr>
            </a:lvl1pPr>
          </a:lstStyle>
          <a:p>
            <a:fld id="{A8B0A2E5-18E1-2843-9F87-E238893616AE}" type="datetime1">
              <a:rPr lang="es-CO" smtClean="0"/>
              <a:t>11/12/2018</a:t>
            </a:fld>
            <a:endParaRPr lang="en-US" dirty="0"/>
          </a:p>
        </p:txBody>
      </p:sp>
      <p:sp>
        <p:nvSpPr>
          <p:cNvPr id="8" name="Slide Number Placeholder 5"/>
          <p:cNvSpPr>
            <a:spLocks noGrp="1"/>
          </p:cNvSpPr>
          <p:nvPr>
            <p:ph type="sldNum" sz="quarter" idx="12"/>
          </p:nvPr>
        </p:nvSpPr>
        <p:spPr>
          <a:xfrm>
            <a:off x="704355" y="6191092"/>
            <a:ext cx="550997" cy="365125"/>
          </a:xfrm>
        </p:spPr>
        <p:txBody>
          <a:bodyPr/>
          <a:lstStyle>
            <a:lvl1pPr algn="l">
              <a:defRPr sz="1200">
                <a:solidFill>
                  <a:srgbClr val="575756"/>
                </a:solidFill>
              </a:defRPr>
            </a:lvl1pPr>
          </a:lstStyle>
          <a:p>
            <a:fld id="{D0236402-BB93-974D-B16B-607F125EB327}" type="slidenum">
              <a:rPr lang="en-US" smtClean="0"/>
              <a:t>‹Nº›</a:t>
            </a:fld>
            <a:endParaRPr lang="en-US" dirty="0"/>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0960" y="461624"/>
            <a:ext cx="1603593" cy="51796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ólo el título">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2AED0854-35CD-41B0-9834-F977774FE2AB}" type="datetimeFigureOut">
              <a:rPr lang="es-CO" smtClean="0"/>
              <a:t>11/12/2018</a:t>
            </a:fld>
            <a:endParaRPr lang="es-CO" dirty="0"/>
          </a:p>
        </p:txBody>
      </p:sp>
      <p:sp>
        <p:nvSpPr>
          <p:cNvPr id="4" name="3 Marcador de pie de página"/>
          <p:cNvSpPr>
            <a:spLocks noGrp="1"/>
          </p:cNvSpPr>
          <p:nvPr>
            <p:ph type="ftr" sz="quarter" idx="11"/>
          </p:nvPr>
        </p:nvSpPr>
        <p:spPr/>
        <p:txBody>
          <a:bodyPr/>
          <a:lstStyle/>
          <a:p>
            <a:endParaRPr lang="es-CO" dirty="0"/>
          </a:p>
        </p:txBody>
      </p:sp>
      <p:sp>
        <p:nvSpPr>
          <p:cNvPr id="5" name="4 Marcador de número de diapositiva"/>
          <p:cNvSpPr>
            <a:spLocks noGrp="1"/>
          </p:cNvSpPr>
          <p:nvPr>
            <p:ph type="sldNum" sz="quarter" idx="12"/>
          </p:nvPr>
        </p:nvSpPr>
        <p:spPr/>
        <p:txBody>
          <a:bodyPr/>
          <a:lstStyle/>
          <a:p>
            <a:fld id="{49C558DE-5450-4EA8-9203-74C3985621B3}" type="slidenum">
              <a:rPr lang="es-CO" smtClean="0"/>
              <a:t>‹Nº›</a:t>
            </a:fld>
            <a:endParaRPr lang="es-CO" dirty="0"/>
          </a:p>
        </p:txBody>
      </p:sp>
      <p:pic>
        <p:nvPicPr>
          <p:cNvPr id="6" name="Imagen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6404" y="5774792"/>
            <a:ext cx="1912971" cy="767101"/>
          </a:xfrm>
          <a:prstGeom prst="rect">
            <a:avLst/>
          </a:prstGeom>
        </p:spPr>
      </p:pic>
      <p:pic>
        <p:nvPicPr>
          <p:cNvPr id="7" name="Imagen 9"/>
          <p:cNvPicPr>
            <a:picLocks noChangeAspect="1"/>
          </p:cNvPicPr>
          <p:nvPr userDrawn="1"/>
        </p:nvPicPr>
        <p:blipFill rotWithShape="1">
          <a:blip r:embed="rId3" cstate="print">
            <a:extLst>
              <a:ext uri="{28A0092B-C50C-407E-A947-70E740481C1C}">
                <a14:useLocalDpi xmlns:a14="http://schemas.microsoft.com/office/drawing/2010/main" val="0"/>
              </a:ext>
            </a:extLst>
          </a:blip>
          <a:srcRect l="14010" t="44715"/>
          <a:stretch>
            <a:fillRect/>
          </a:stretch>
        </p:blipFill>
        <p:spPr>
          <a:xfrm>
            <a:off x="0" y="0"/>
            <a:ext cx="6192011" cy="1220941"/>
          </a:xfrm>
          <a:prstGeom prst="rect">
            <a:avLst/>
          </a:prstGeom>
        </p:spPr>
      </p:pic>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DFF8855A-BA0E-400D-A28E-AE035F2EE608}" type="datetimeFigureOut">
              <a:rPr lang="es-CO" smtClean="0"/>
              <a:t>11/12/2018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DFF8855A-BA0E-400D-A28E-AE035F2EE608}" type="datetimeFigureOut">
              <a:rPr lang="es-CO" smtClean="0"/>
              <a:t>11/12/2018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FF8855A-BA0E-400D-A28E-AE035F2EE608}" type="datetimeFigureOut">
              <a:rPr lang="es-CO" smtClean="0"/>
              <a:t>11/12/2018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11/12/2018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11/12/2018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image" Target="../media/image4.emf"/><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8855A-BA0E-400D-A28E-AE035F2EE608}" type="datetimeFigureOut">
              <a:rPr lang="es-CO" smtClean="0"/>
              <a:t>11/12/2018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BB8F1-F322-4FA6-911B-AE6255F8BFEE}" type="slidenum">
              <a:rPr lang="es-CO" smtClean="0"/>
              <a:t>‹Nº›</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8855A-BA0E-400D-A28E-AE035F2EE608}" type="datetimeFigureOut">
              <a:rPr lang="es-CO" smtClean="0"/>
              <a:t>11/12/2018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BB8F1-F322-4FA6-911B-AE6255F8BFEE}" type="slidenum">
              <a:rPr lang="es-CO" smtClean="0"/>
              <a:t>‹Nº›</a:t>
            </a:fld>
            <a:endParaRPr lang="es-CO"/>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99" y="528034"/>
            <a:ext cx="11257200" cy="1007678"/>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467999" y="2022475"/>
            <a:ext cx="11257200" cy="36000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1494191" y="6405118"/>
            <a:ext cx="720000" cy="216000"/>
          </a:xfrm>
          <a:prstGeom prst="rect">
            <a:avLst/>
          </a:prstGeom>
        </p:spPr>
        <p:txBody>
          <a:bodyPr vert="horz" lIns="0" tIns="0" rIns="0" bIns="0" rtlCol="0" anchor="t" anchorCtr="0">
            <a:noAutofit/>
          </a:bodyPr>
          <a:lstStyle>
            <a:lvl1pPr algn="l">
              <a:defRPr sz="1000">
                <a:solidFill>
                  <a:schemeClr val="accent1"/>
                </a:solidFill>
              </a:defRPr>
            </a:lvl1pPr>
          </a:lstStyle>
          <a:p>
            <a:fld id="{DF0D99DE-1A57-4F94-BF2E-C9E87366E124}" type="datetime1">
              <a:rPr lang="en-GB" smtClean="0"/>
              <a:t>11/12/2018</a:t>
            </a:fld>
            <a:endParaRPr lang="en-GB" dirty="0"/>
          </a:p>
        </p:txBody>
      </p:sp>
      <p:sp>
        <p:nvSpPr>
          <p:cNvPr id="5" name="Footer Placeholder 4"/>
          <p:cNvSpPr>
            <a:spLocks noGrp="1"/>
          </p:cNvSpPr>
          <p:nvPr>
            <p:ph type="ftr" sz="quarter" idx="3"/>
          </p:nvPr>
        </p:nvSpPr>
        <p:spPr>
          <a:xfrm>
            <a:off x="2240811" y="6405118"/>
            <a:ext cx="6114625" cy="216000"/>
          </a:xfrm>
          <a:prstGeom prst="rect">
            <a:avLst/>
          </a:prstGeom>
        </p:spPr>
        <p:txBody>
          <a:bodyPr vert="horz" lIns="0" tIns="0" rIns="0" bIns="0" rtlCol="0" anchor="t" anchorCtr="0">
            <a:noAutofit/>
          </a:bodyPr>
          <a:lstStyle>
            <a:lvl1pPr algn="l">
              <a:defRPr sz="1000">
                <a:solidFill>
                  <a:schemeClr val="accent1"/>
                </a:solidFill>
              </a:defRPr>
            </a:lvl1pPr>
          </a:lstStyle>
          <a:p>
            <a:r>
              <a:rPr lang="en-GB" dirty="0"/>
              <a:t>Private and confidential – Attorney Work Product      Security First</a:t>
            </a:r>
          </a:p>
        </p:txBody>
      </p:sp>
      <p:sp>
        <p:nvSpPr>
          <p:cNvPr id="12" name="TextBox 11"/>
          <p:cNvSpPr txBox="1"/>
          <p:nvPr userDrawn="1"/>
        </p:nvSpPr>
        <p:spPr>
          <a:xfrm>
            <a:off x="463550" y="6405118"/>
            <a:ext cx="1905000" cy="216000"/>
          </a:xfrm>
          <a:prstGeom prst="rect">
            <a:avLst/>
          </a:prstGeom>
          <a:noFill/>
        </p:spPr>
        <p:txBody>
          <a:bodyPr wrap="square" lIns="0" tIns="0" rIns="0" bIns="0" numCol="1" spcCol="151200" rtlCol="0">
            <a:noAutofit/>
          </a:bodyPr>
          <a:lstStyle/>
          <a:p>
            <a:fld id="{EF540DAE-C9AD-4AB7-834A-30F15928ADCF}" type="slidenum">
              <a:rPr lang="en-GB" sz="1000" smtClean="0">
                <a:solidFill>
                  <a:schemeClr val="accent1"/>
                </a:solidFill>
              </a:rPr>
              <a:t>‹Nº›</a:t>
            </a:fld>
            <a:r>
              <a:rPr lang="en-GB" sz="1000" dirty="0">
                <a:solidFill>
                  <a:schemeClr val="accent1"/>
                </a:solidFill>
              </a:rPr>
              <a:t>    </a:t>
            </a:r>
            <a:r>
              <a:rPr lang="en-GB" sz="1000" baseline="0" dirty="0">
                <a:solidFill>
                  <a:schemeClr val="accent1"/>
                </a:solidFill>
              </a:rPr>
              <a:t> </a:t>
            </a:r>
            <a:r>
              <a:rPr lang="en-GB" sz="1000" dirty="0">
                <a:solidFill>
                  <a:schemeClr val="accent1"/>
                </a:solidFill>
              </a:rPr>
              <a:t>© Experian</a:t>
            </a:r>
          </a:p>
        </p:txBody>
      </p:sp>
      <p:pic>
        <p:nvPicPr>
          <p:cNvPr id="14" name="Picture 13"/>
          <p:cNvPicPr>
            <a:picLocks noChangeAspect="1"/>
          </p:cNvPicPr>
          <p:nvPr userDrawn="1"/>
        </p:nvPicPr>
        <p:blipFill>
          <a:blip r:embed="rId20"/>
          <a:stretch>
            <a:fillRect/>
          </a:stretch>
        </p:blipFill>
        <p:spPr>
          <a:xfrm>
            <a:off x="10253667" y="6158006"/>
            <a:ext cx="1576384" cy="514939"/>
          </a:xfrm>
          <a:prstGeom prst="rect">
            <a:avLst/>
          </a:prstGeom>
        </p:spPr>
      </p:pic>
      <p:sp>
        <p:nvSpPr>
          <p:cNvPr id="9" name="Slide Number Placeholder 5"/>
          <p:cNvSpPr>
            <a:spLocks noGrp="1"/>
          </p:cNvSpPr>
          <p:nvPr>
            <p:ph type="sldNum" sz="quarter" idx="4"/>
          </p:nvPr>
        </p:nvSpPr>
        <p:spPr>
          <a:xfrm>
            <a:off x="463550" y="6938217"/>
            <a:ext cx="1080000" cy="216000"/>
          </a:xfrm>
          <a:prstGeom prst="rect">
            <a:avLst/>
          </a:prstGeom>
        </p:spPr>
        <p:txBody>
          <a:bodyPr lIns="0" tIns="0" rIns="0" bIns="0"/>
          <a:lstStyle>
            <a:lvl1pPr>
              <a:defRPr sz="600">
                <a:solidFill>
                  <a:schemeClr val="bg1"/>
                </a:solidFill>
              </a:defRPr>
            </a:lvl1pPr>
          </a:lstStyle>
          <a:p>
            <a:fld id="{EF540DAE-C9AD-4AB7-834A-30F15928ADCF}" type="slidenum">
              <a:rPr lang="en-GB" smtClean="0"/>
              <a:t>‹Nº›</a:t>
            </a:fld>
            <a:endParaRPr lang="en-GB" dirty="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Lst>
  <p:hf hdr="0"/>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0" indent="0" algn="l" defTabSz="914400" rtl="0" eaLnBrk="1" latinLnBrk="0" hangingPunct="1">
        <a:lnSpc>
          <a:spcPct val="95000"/>
        </a:lnSpc>
        <a:spcBef>
          <a:spcPts val="1000"/>
        </a:spcBef>
        <a:buFont typeface="Arial" panose="020B0604020202020204" pitchFamily="34" charset="0"/>
        <a:buNone/>
        <a:defRPr sz="1700" kern="1200">
          <a:solidFill>
            <a:schemeClr val="tx1"/>
          </a:solidFill>
          <a:latin typeface="+mn-lt"/>
          <a:ea typeface="+mn-ea"/>
          <a:cs typeface="+mn-cs"/>
        </a:defRPr>
      </a:lvl1pPr>
      <a:lvl2pPr marL="116205" indent="-116205"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2pPr>
      <a:lvl3pPr marL="319405" indent="-195580"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3pPr>
      <a:lvl4pPr marL="457200" indent="-129540"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4pPr>
      <a:lvl5pPr marL="671830" indent="-194310"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slide" Target="slide19.xml"/><Relationship Id="rId2" Type="http://schemas.openxmlformats.org/officeDocument/2006/relationships/slide" Target="slide14.xml"/><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image" Target="../media/image38.png"/><Relationship Id="rId5" Type="http://schemas.openxmlformats.org/officeDocument/2006/relationships/image" Target="../media/image35.png"/><Relationship Id="rId15" Type="http://schemas.openxmlformats.org/officeDocument/2006/relationships/image" Target="../media/image40.png"/><Relationship Id="rId10" Type="http://schemas.openxmlformats.org/officeDocument/2006/relationships/slide" Target="slide18.xml"/><Relationship Id="rId4" Type="http://schemas.openxmlformats.org/officeDocument/2006/relationships/slide" Target="slide17.xml"/><Relationship Id="rId9" Type="http://schemas.openxmlformats.org/officeDocument/2006/relationships/image" Target="../media/image37.png"/><Relationship Id="rId14" Type="http://schemas.openxmlformats.org/officeDocument/2006/relationships/slide" Target="slide20.xml"/></Relationships>
</file>

<file path=ppt/slides/_rels/slide12.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image" Target="../media/image47.png"/><Relationship Id="rId18" Type="http://schemas.openxmlformats.org/officeDocument/2006/relationships/slide" Target="slide23.xml"/><Relationship Id="rId3" Type="http://schemas.openxmlformats.org/officeDocument/2006/relationships/image" Target="../media/image42.png"/><Relationship Id="rId21" Type="http://schemas.openxmlformats.org/officeDocument/2006/relationships/image" Target="../media/image51.png"/><Relationship Id="rId7" Type="http://schemas.openxmlformats.org/officeDocument/2006/relationships/image" Target="../media/image44.png"/><Relationship Id="rId12" Type="http://schemas.openxmlformats.org/officeDocument/2006/relationships/slide" Target="slide31.xml"/><Relationship Id="rId17" Type="http://schemas.openxmlformats.org/officeDocument/2006/relationships/image" Target="../media/image49.png"/><Relationship Id="rId25" Type="http://schemas.openxmlformats.org/officeDocument/2006/relationships/image" Target="../media/image53.png"/><Relationship Id="rId2" Type="http://schemas.openxmlformats.org/officeDocument/2006/relationships/slide" Target="slide24.xml"/><Relationship Id="rId16" Type="http://schemas.openxmlformats.org/officeDocument/2006/relationships/slide" Target="slide22.xml"/><Relationship Id="rId20" Type="http://schemas.openxmlformats.org/officeDocument/2006/relationships/slide" Target="slide26.xml"/><Relationship Id="rId1" Type="http://schemas.openxmlformats.org/officeDocument/2006/relationships/slideLayout" Target="../slideLayouts/slideLayout2.xml"/><Relationship Id="rId6" Type="http://schemas.openxmlformats.org/officeDocument/2006/relationships/slide" Target="slide28.xml"/><Relationship Id="rId11" Type="http://schemas.openxmlformats.org/officeDocument/2006/relationships/image" Target="../media/image46.png"/><Relationship Id="rId24" Type="http://schemas.openxmlformats.org/officeDocument/2006/relationships/slide" Target="slide33.xml"/><Relationship Id="rId5" Type="http://schemas.openxmlformats.org/officeDocument/2006/relationships/image" Target="../media/image43.png"/><Relationship Id="rId15" Type="http://schemas.openxmlformats.org/officeDocument/2006/relationships/image" Target="../media/image48.png"/><Relationship Id="rId23" Type="http://schemas.openxmlformats.org/officeDocument/2006/relationships/image" Target="../media/image52.png"/><Relationship Id="rId10" Type="http://schemas.openxmlformats.org/officeDocument/2006/relationships/slide" Target="slide30.xml"/><Relationship Id="rId19" Type="http://schemas.openxmlformats.org/officeDocument/2006/relationships/image" Target="../media/image50.png"/><Relationship Id="rId4" Type="http://schemas.openxmlformats.org/officeDocument/2006/relationships/slide" Target="slide25.xml"/><Relationship Id="rId9" Type="http://schemas.openxmlformats.org/officeDocument/2006/relationships/image" Target="../media/image45.png"/><Relationship Id="rId14" Type="http://schemas.openxmlformats.org/officeDocument/2006/relationships/slide" Target="slide32.xml"/><Relationship Id="rId22" Type="http://schemas.openxmlformats.org/officeDocument/2006/relationships/slide" Target="slide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 Target="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 Id="rId4" Type="http://schemas.openxmlformats.org/officeDocument/2006/relationships/slide" Target="slide9.xml"/></Relationships>
</file>

<file path=ppt/slides/_rels/slide36.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89.png"/><Relationship Id="rId26" Type="http://schemas.openxmlformats.org/officeDocument/2006/relationships/image" Target="../media/image97.png"/><Relationship Id="rId3" Type="http://schemas.openxmlformats.org/officeDocument/2006/relationships/image" Target="../media/image75.png"/><Relationship Id="rId21" Type="http://schemas.openxmlformats.org/officeDocument/2006/relationships/image" Target="../media/image92.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8.png"/><Relationship Id="rId25" Type="http://schemas.openxmlformats.org/officeDocument/2006/relationships/image" Target="../media/image96.png"/><Relationship Id="rId2" Type="http://schemas.openxmlformats.org/officeDocument/2006/relationships/image" Target="../media/image74.png"/><Relationship Id="rId16" Type="http://schemas.openxmlformats.org/officeDocument/2006/relationships/image" Target="../media/image87.png"/><Relationship Id="rId20" Type="http://schemas.openxmlformats.org/officeDocument/2006/relationships/image" Target="../media/image91.png"/><Relationship Id="rId1" Type="http://schemas.openxmlformats.org/officeDocument/2006/relationships/slideLayout" Target="../slideLayouts/slideLayout12.xml"/><Relationship Id="rId6" Type="http://schemas.openxmlformats.org/officeDocument/2006/relationships/image" Target="../media/image78.png"/><Relationship Id="rId11" Type="http://schemas.openxmlformats.org/officeDocument/2006/relationships/image" Target="../media/image83.png"/><Relationship Id="rId24" Type="http://schemas.openxmlformats.org/officeDocument/2006/relationships/image" Target="../media/image95.png"/><Relationship Id="rId5" Type="http://schemas.openxmlformats.org/officeDocument/2006/relationships/image" Target="../media/image77.png"/><Relationship Id="rId15" Type="http://schemas.openxmlformats.org/officeDocument/2006/relationships/image" Target="../media/image86.png"/><Relationship Id="rId23" Type="http://schemas.openxmlformats.org/officeDocument/2006/relationships/image" Target="../media/image94.png"/><Relationship Id="rId10" Type="http://schemas.openxmlformats.org/officeDocument/2006/relationships/image" Target="../media/image82.png"/><Relationship Id="rId19" Type="http://schemas.openxmlformats.org/officeDocument/2006/relationships/image" Target="../media/image90.png"/><Relationship Id="rId4" Type="http://schemas.openxmlformats.org/officeDocument/2006/relationships/image" Target="../media/image76.png"/><Relationship Id="rId9" Type="http://schemas.openxmlformats.org/officeDocument/2006/relationships/image" Target="../media/image81.png"/><Relationship Id="rId14" Type="http://schemas.microsoft.com/office/2007/relationships/hdphoto" Target="../media/hdphoto1.wdp"/><Relationship Id="rId22" Type="http://schemas.openxmlformats.org/officeDocument/2006/relationships/image" Target="../media/image93.png"/><Relationship Id="rId27" Type="http://schemas.openxmlformats.org/officeDocument/2006/relationships/slide" Target="slide9.xml"/></Relationships>
</file>

<file path=ppt/slides/_rels/slide3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slide" Target="slide9.xml"/><Relationship Id="rId4" Type="http://schemas.openxmlformats.org/officeDocument/2006/relationships/image" Target="../media/image99.wmf"/></Relationships>
</file>

<file path=ppt/slides/_rels/slide4.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30.svg"/><Relationship Id="rId26" Type="http://schemas.openxmlformats.org/officeDocument/2006/relationships/image" Target="../media/image38.svg"/><Relationship Id="rId3" Type="http://schemas.openxmlformats.org/officeDocument/2006/relationships/image" Target="../media/image16.png"/><Relationship Id="rId21" Type="http://schemas.openxmlformats.org/officeDocument/2006/relationships/image" Target="../media/image25.png"/><Relationship Id="rId34" Type="http://schemas.openxmlformats.org/officeDocument/2006/relationships/image" Target="../media/image46.svg"/><Relationship Id="rId7" Type="http://schemas.openxmlformats.org/officeDocument/2006/relationships/image" Target="../media/image18.png"/><Relationship Id="rId12" Type="http://schemas.openxmlformats.org/officeDocument/2006/relationships/image" Target="../media/image24.svg"/><Relationship Id="rId17" Type="http://schemas.openxmlformats.org/officeDocument/2006/relationships/image" Target="../media/image23.png"/><Relationship Id="rId25" Type="http://schemas.openxmlformats.org/officeDocument/2006/relationships/image" Target="../media/image27.png"/><Relationship Id="rId33" Type="http://schemas.openxmlformats.org/officeDocument/2006/relationships/image" Target="../media/image31.png"/><Relationship Id="rId2" Type="http://schemas.openxmlformats.org/officeDocument/2006/relationships/image" Target="../media/image15.png"/><Relationship Id="rId16" Type="http://schemas.openxmlformats.org/officeDocument/2006/relationships/image" Target="../media/image28.svg"/><Relationship Id="rId20" Type="http://schemas.openxmlformats.org/officeDocument/2006/relationships/image" Target="../media/image32.svg"/><Relationship Id="rId29"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18.svg"/><Relationship Id="rId11" Type="http://schemas.openxmlformats.org/officeDocument/2006/relationships/image" Target="../media/image20.png"/><Relationship Id="rId24" Type="http://schemas.openxmlformats.org/officeDocument/2006/relationships/image" Target="../media/image36.svg"/><Relationship Id="rId32" Type="http://schemas.openxmlformats.org/officeDocument/2006/relationships/image" Target="../media/image44.svg"/><Relationship Id="rId5" Type="http://schemas.openxmlformats.org/officeDocument/2006/relationships/image" Target="../media/image17.png"/><Relationship Id="rId15" Type="http://schemas.openxmlformats.org/officeDocument/2006/relationships/image" Target="../media/image22.png"/><Relationship Id="rId23" Type="http://schemas.openxmlformats.org/officeDocument/2006/relationships/image" Target="../media/image26.png"/><Relationship Id="rId28" Type="http://schemas.openxmlformats.org/officeDocument/2006/relationships/image" Target="../media/image40.svg"/><Relationship Id="rId10" Type="http://schemas.openxmlformats.org/officeDocument/2006/relationships/image" Target="../media/image22.svg"/><Relationship Id="rId19" Type="http://schemas.openxmlformats.org/officeDocument/2006/relationships/image" Target="../media/image24.png"/><Relationship Id="rId31" Type="http://schemas.openxmlformats.org/officeDocument/2006/relationships/image" Target="../media/image30.png"/><Relationship Id="rId4" Type="http://schemas.openxmlformats.org/officeDocument/2006/relationships/image" Target="../media/image16.svg"/><Relationship Id="rId9" Type="http://schemas.openxmlformats.org/officeDocument/2006/relationships/image" Target="../media/image19.png"/><Relationship Id="rId14" Type="http://schemas.openxmlformats.org/officeDocument/2006/relationships/image" Target="../media/image26.svg"/><Relationship Id="rId22" Type="http://schemas.openxmlformats.org/officeDocument/2006/relationships/image" Target="../media/image34.svg"/><Relationship Id="rId27" Type="http://schemas.openxmlformats.org/officeDocument/2006/relationships/image" Target="../media/image28.png"/><Relationship Id="rId30" Type="http://schemas.openxmlformats.org/officeDocument/2006/relationships/image" Target="../media/image42.svg"/><Relationship Id="rId8" Type="http://schemas.openxmlformats.org/officeDocument/2006/relationships/image" Target="../media/image20.sv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7.xml"/><Relationship Id="rId1" Type="http://schemas.openxmlformats.org/officeDocument/2006/relationships/vmlDrawing" Target="../drawings/vmlDrawing2.vml"/><Relationship Id="rId5" Type="http://schemas.openxmlformats.org/officeDocument/2006/relationships/slide" Target="slide9.xml"/><Relationship Id="rId4" Type="http://schemas.openxmlformats.org/officeDocument/2006/relationships/image" Target="../media/image100.wmf"/></Relationships>
</file>

<file path=ppt/slides/_rels/slide4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slide" Target="slide9.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slide" Target="slide9.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102.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diagramLayout" Target="../diagrams/layout4.xml"/><Relationship Id="rId7" Type="http://schemas.openxmlformats.org/officeDocument/2006/relationships/image" Target="../media/image103.png"/><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9.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diagramLayout" Target="../diagrams/layout5.xml"/><Relationship Id="rId7" Type="http://schemas.openxmlformats.org/officeDocument/2006/relationships/image" Target="../media/image104.png"/><Relationship Id="rId2" Type="http://schemas.openxmlformats.org/officeDocument/2006/relationships/diagramData" Target="../diagrams/data5.xml"/><Relationship Id="rId1" Type="http://schemas.openxmlformats.org/officeDocument/2006/relationships/slideLayout" Target="../slideLayouts/slideLayout1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05.png"/><Relationship Id="rId1" Type="http://schemas.openxmlformats.org/officeDocument/2006/relationships/slideLayout" Target="../slideLayouts/slideLayout1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3.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106.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107.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diagramLayout" Target="../diagrams/layout7.xml"/><Relationship Id="rId7" Type="http://schemas.openxmlformats.org/officeDocument/2006/relationships/image" Target="../media/image111.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1.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diagramLayout" Target="../diagrams/layout8.xml"/><Relationship Id="rId7" Type="http://schemas.openxmlformats.org/officeDocument/2006/relationships/image" Target="../media/image112.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3.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diagramLayout" Target="../diagrams/layout9.xml"/><Relationship Id="rId7" Type="http://schemas.openxmlformats.org/officeDocument/2006/relationships/image" Target="../media/image113.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5.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image" Target="../media/image37.png"/><Relationship Id="rId18" Type="http://schemas.openxmlformats.org/officeDocument/2006/relationships/slide" Target="slide20.xml"/><Relationship Id="rId3" Type="http://schemas.openxmlformats.org/officeDocument/2006/relationships/slide" Target="slide38.xml"/><Relationship Id="rId7" Type="http://schemas.openxmlformats.org/officeDocument/2006/relationships/image" Target="../media/image34.png"/><Relationship Id="rId12" Type="http://schemas.openxmlformats.org/officeDocument/2006/relationships/slide" Target="slide15.xml"/><Relationship Id="rId17" Type="http://schemas.openxmlformats.org/officeDocument/2006/relationships/image" Target="../media/image39.png"/><Relationship Id="rId2" Type="http://schemas.openxmlformats.org/officeDocument/2006/relationships/slide" Target="slide35.xml"/><Relationship Id="rId16" Type="http://schemas.openxmlformats.org/officeDocument/2006/relationships/slide" Target="slide19.xml"/><Relationship Id="rId20" Type="http://schemas.openxmlformats.org/officeDocument/2006/relationships/slide" Target="slide60.xml"/><Relationship Id="rId1" Type="http://schemas.openxmlformats.org/officeDocument/2006/relationships/slideLayout" Target="../slideLayouts/slideLayout2.xml"/><Relationship Id="rId6" Type="http://schemas.openxmlformats.org/officeDocument/2006/relationships/slide" Target="slide14.xml"/><Relationship Id="rId11" Type="http://schemas.openxmlformats.org/officeDocument/2006/relationships/image" Target="../media/image36.png"/><Relationship Id="rId5" Type="http://schemas.openxmlformats.org/officeDocument/2006/relationships/slide" Target="slide56.xml"/><Relationship Id="rId15" Type="http://schemas.openxmlformats.org/officeDocument/2006/relationships/image" Target="../media/image38.png"/><Relationship Id="rId10" Type="http://schemas.openxmlformats.org/officeDocument/2006/relationships/slide" Target="slide16.xml"/><Relationship Id="rId19" Type="http://schemas.openxmlformats.org/officeDocument/2006/relationships/image" Target="../media/image40.png"/><Relationship Id="rId4" Type="http://schemas.openxmlformats.org/officeDocument/2006/relationships/slide" Target="slide58.xml"/><Relationship Id="rId9" Type="http://schemas.openxmlformats.org/officeDocument/2006/relationships/image" Target="../media/image35.png"/><Relationship Id="rId14" Type="http://schemas.openxmlformats.org/officeDocument/2006/relationships/slide" Target="slide18.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slide" Target="slide60.xml"/><Relationship Id="rId3" Type="http://schemas.openxmlformats.org/officeDocument/2006/relationships/slide" Target="slide43.xml"/><Relationship Id="rId7" Type="http://schemas.openxmlformats.org/officeDocument/2006/relationships/slide" Target="slide58.xml"/><Relationship Id="rId12" Type="http://schemas.microsoft.com/office/2007/relationships/diagramDrawing" Target="../diagrams/drawing1.xml"/><Relationship Id="rId2" Type="http://schemas.openxmlformats.org/officeDocument/2006/relationships/slide" Target="slide35.xml"/><Relationship Id="rId1" Type="http://schemas.openxmlformats.org/officeDocument/2006/relationships/slideLayout" Target="../slideLayouts/slideLayout2.xml"/><Relationship Id="rId6" Type="http://schemas.openxmlformats.org/officeDocument/2006/relationships/slide" Target="slide54.xml"/><Relationship Id="rId11" Type="http://schemas.openxmlformats.org/officeDocument/2006/relationships/diagramColors" Target="../diagrams/colors1.xml"/><Relationship Id="rId5" Type="http://schemas.openxmlformats.org/officeDocument/2006/relationships/slide" Target="slide56.xml"/><Relationship Id="rId15" Type="http://schemas.openxmlformats.org/officeDocument/2006/relationships/slide" Target="slide38.xml"/><Relationship Id="rId10" Type="http://schemas.openxmlformats.org/officeDocument/2006/relationships/diagramQuickStyle" Target="../diagrams/quickStyle1.xml"/><Relationship Id="rId4" Type="http://schemas.openxmlformats.org/officeDocument/2006/relationships/image" Target="../media/image41.png"/><Relationship Id="rId9" Type="http://schemas.openxmlformats.org/officeDocument/2006/relationships/diagramLayout" Target="../diagrams/layout1.xml"/><Relationship Id="rId14" Type="http://schemas.openxmlformats.org/officeDocument/2006/relationships/slide" Target="slide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2" y="201946"/>
            <a:ext cx="6103567" cy="1861588"/>
          </a:xfrm>
          <a:prstGeom prst="rect">
            <a:avLst/>
          </a:prstGeom>
        </p:spPr>
      </p:pic>
      <p:cxnSp>
        <p:nvCxnSpPr>
          <p:cNvPr id="13" name="Conector recto 12"/>
          <p:cNvCxnSpPr/>
          <p:nvPr/>
        </p:nvCxnSpPr>
        <p:spPr>
          <a:xfrm>
            <a:off x="598653" y="3030357"/>
            <a:ext cx="6655587"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ítulo 3"/>
          <p:cNvSpPr>
            <a:spLocks noGrp="1"/>
          </p:cNvSpPr>
          <p:nvPr>
            <p:ph type="ctrTitle"/>
          </p:nvPr>
        </p:nvSpPr>
        <p:spPr>
          <a:xfrm>
            <a:off x="598653" y="2175249"/>
            <a:ext cx="9366563" cy="759854"/>
          </a:xfrm>
        </p:spPr>
        <p:txBody>
          <a:bodyPr/>
          <a:lstStyle/>
          <a:p>
            <a:r>
              <a:rPr lang="es-CO" b="1" dirty="0">
                <a:solidFill>
                  <a:schemeClr val="accent1">
                    <a:lumMod val="75000"/>
                  </a:schemeClr>
                </a:solidFill>
              </a:rPr>
              <a:t>Modelo Ágil Experian</a:t>
            </a:r>
            <a:endParaRPr lang="es-CO" dirty="0"/>
          </a:p>
        </p:txBody>
      </p:sp>
      <p:sp>
        <p:nvSpPr>
          <p:cNvPr id="5" name="Rectángulo 4"/>
          <p:cNvSpPr/>
          <p:nvPr/>
        </p:nvSpPr>
        <p:spPr>
          <a:xfrm>
            <a:off x="532218" y="3125612"/>
            <a:ext cx="3852401" cy="369332"/>
          </a:xfrm>
          <a:prstGeom prst="rect">
            <a:avLst/>
          </a:prstGeom>
        </p:spPr>
        <p:txBody>
          <a:bodyPr wrap="none">
            <a:spAutoFit/>
          </a:bodyPr>
          <a:lstStyle/>
          <a:p>
            <a:r>
              <a:rPr lang="es-ES" altLang="en-US" dirty="0">
                <a:solidFill>
                  <a:schemeClr val="accent1">
                    <a:lumMod val="75000"/>
                  </a:schemeClr>
                </a:solidFill>
              </a:rPr>
              <a:t>07</a:t>
            </a:r>
            <a:r>
              <a:rPr lang="en-US" dirty="0">
                <a:solidFill>
                  <a:schemeClr val="accent1">
                    <a:lumMod val="75000"/>
                  </a:schemeClr>
                </a:solidFill>
              </a:rPr>
              <a:t> de </a:t>
            </a:r>
            <a:r>
              <a:rPr lang="en-US" dirty="0" err="1">
                <a:solidFill>
                  <a:schemeClr val="accent1">
                    <a:lumMod val="75000"/>
                  </a:schemeClr>
                </a:solidFill>
              </a:rPr>
              <a:t>Diciembre</a:t>
            </a:r>
            <a:r>
              <a:rPr lang="en-US" dirty="0">
                <a:solidFill>
                  <a:schemeClr val="accent1">
                    <a:lumMod val="75000"/>
                  </a:schemeClr>
                </a:solidFill>
              </a:rPr>
              <a:t> de 2018  Version 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09B3C96E-0B47-4912-A5BA-72E32EC4D3EF}"/>
              </a:ext>
            </a:extLst>
          </p:cNvPr>
          <p:cNvSpPr/>
          <p:nvPr/>
        </p:nvSpPr>
        <p:spPr>
          <a:xfrm>
            <a:off x="1079500" y="3921959"/>
            <a:ext cx="8858118" cy="156750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612775" y="271574"/>
            <a:ext cx="10515600" cy="1325563"/>
          </a:xfrm>
        </p:spPr>
        <p:txBody>
          <a:bodyPr>
            <a:normAutofit/>
          </a:bodyPr>
          <a:lstStyle/>
          <a:p>
            <a:r>
              <a:rPr lang="es-ES" sz="7200" b="1" dirty="0" smtClean="0">
                <a:solidFill>
                  <a:srgbClr val="AD198D"/>
                </a:solidFill>
                <a:latin typeface="Candara" panose="020E0502030303020204" pitchFamily="34" charset="0"/>
              </a:rPr>
              <a:t>Ceremonias</a:t>
            </a:r>
            <a:endParaRPr lang="es-ES" sz="7200" b="1" dirty="0">
              <a:solidFill>
                <a:srgbClr val="AD198D"/>
              </a:solidFill>
              <a:latin typeface="Candara" panose="020E0502030303020204" pitchFamily="34" charset="0"/>
            </a:endParaRP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612775" y="1368537"/>
            <a:ext cx="106172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9E7B6F46-6297-4551-9E9D-DBF09A05FB08}"/>
              </a:ext>
            </a:extLst>
          </p:cNvPr>
          <p:cNvSpPr/>
          <p:nvPr/>
        </p:nvSpPr>
        <p:spPr>
          <a:xfrm>
            <a:off x="1079500" y="2045059"/>
            <a:ext cx="8858118" cy="162777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8" name="CuadroTexto 7">
            <a:extLst>
              <a:ext uri="{FF2B5EF4-FFF2-40B4-BE49-F238E27FC236}">
                <a16:creationId xmlns:a16="http://schemas.microsoft.com/office/drawing/2014/main" id="{30CDF1B3-37ED-48D1-9E8A-C4E2FBFB38E4}"/>
              </a:ext>
            </a:extLst>
          </p:cNvPr>
          <p:cNvSpPr txBox="1"/>
          <p:nvPr/>
        </p:nvSpPr>
        <p:spPr>
          <a:xfrm>
            <a:off x="527538" y="2045059"/>
            <a:ext cx="430887" cy="1486559"/>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PROGRAM</a:t>
            </a:r>
            <a:endParaRPr lang="es-CO" sz="1600" b="1" dirty="0">
              <a:solidFill>
                <a:srgbClr val="575756"/>
              </a:solidFill>
              <a:latin typeface="Arial" panose="020B0604020202020204" pitchFamily="34" charset="0"/>
              <a:cs typeface="Arial" panose="020B0604020202020204" pitchFamily="34" charset="0"/>
            </a:endParaRPr>
          </a:p>
        </p:txBody>
      </p:sp>
      <p:sp>
        <p:nvSpPr>
          <p:cNvPr id="31" name="CuadroTexto 30">
            <a:extLst>
              <a:ext uri="{FF2B5EF4-FFF2-40B4-BE49-F238E27FC236}">
                <a16:creationId xmlns:a16="http://schemas.microsoft.com/office/drawing/2014/main" id="{16DF53A3-7DCB-46A9-B8FB-FF572ED0DFF3}"/>
              </a:ext>
            </a:extLst>
          </p:cNvPr>
          <p:cNvSpPr txBox="1"/>
          <p:nvPr/>
        </p:nvSpPr>
        <p:spPr>
          <a:xfrm>
            <a:off x="1355177" y="3027261"/>
            <a:ext cx="994007" cy="276999"/>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Inception</a:t>
            </a:r>
            <a:endParaRPr lang="es-CO" sz="1200" b="1" dirty="0">
              <a:solidFill>
                <a:srgbClr val="26478D"/>
              </a:solidFill>
              <a:latin typeface="Arial" panose="020B0604020202020204" pitchFamily="34" charset="0"/>
              <a:cs typeface="Arial" panose="020B0604020202020204" pitchFamily="34" charset="0"/>
            </a:endParaRPr>
          </a:p>
        </p:txBody>
      </p:sp>
      <p:sp>
        <p:nvSpPr>
          <p:cNvPr id="34" name="CuadroTexto 33">
            <a:extLst>
              <a:ext uri="{FF2B5EF4-FFF2-40B4-BE49-F238E27FC236}">
                <a16:creationId xmlns:a16="http://schemas.microsoft.com/office/drawing/2014/main" id="{BB446ACE-A967-41D1-BD47-5E16BBDB12C4}"/>
              </a:ext>
            </a:extLst>
          </p:cNvPr>
          <p:cNvSpPr txBox="1"/>
          <p:nvPr/>
        </p:nvSpPr>
        <p:spPr>
          <a:xfrm>
            <a:off x="1323932" y="4492054"/>
            <a:ext cx="1227658" cy="461665"/>
          </a:xfrm>
          <a:prstGeom prst="rect">
            <a:avLst/>
          </a:prstGeom>
          <a:noFill/>
        </p:spPr>
        <p:txBody>
          <a:bodyPr wrap="square" rtlCol="0">
            <a:spAutoFit/>
          </a:bodyPr>
          <a:lstStyle/>
          <a:p>
            <a:pPr algn="ctr"/>
            <a:r>
              <a:rPr lang="es-ES" sz="1200" b="1" dirty="0" smtClean="0">
                <a:solidFill>
                  <a:srgbClr val="26478D"/>
                </a:solidFill>
                <a:latin typeface="Arial" panose="020B0604020202020204" pitchFamily="34" charset="0"/>
                <a:cs typeface="Arial" panose="020B0604020202020204" pitchFamily="34" charset="0"/>
              </a:rPr>
              <a:t>Refinamiento HU</a:t>
            </a:r>
            <a:endParaRPr lang="es-CO" sz="1200" b="1" dirty="0">
              <a:solidFill>
                <a:srgbClr val="26478D"/>
              </a:solidFill>
              <a:latin typeface="Arial" panose="020B0604020202020204" pitchFamily="34" charset="0"/>
              <a:cs typeface="Arial" panose="020B0604020202020204" pitchFamily="34" charset="0"/>
            </a:endParaRPr>
          </a:p>
        </p:txBody>
      </p:sp>
      <p:sp>
        <p:nvSpPr>
          <p:cNvPr id="35" name="CuadroTexto 34">
            <a:extLst>
              <a:ext uri="{FF2B5EF4-FFF2-40B4-BE49-F238E27FC236}">
                <a16:creationId xmlns:a16="http://schemas.microsoft.com/office/drawing/2014/main" id="{0B7B4D10-F19C-4A9D-A316-1918A03E90E2}"/>
              </a:ext>
            </a:extLst>
          </p:cNvPr>
          <p:cNvSpPr txBox="1"/>
          <p:nvPr/>
        </p:nvSpPr>
        <p:spPr>
          <a:xfrm>
            <a:off x="2548490" y="4474876"/>
            <a:ext cx="1119246" cy="461665"/>
          </a:xfrm>
          <a:prstGeom prst="rect">
            <a:avLst/>
          </a:prstGeom>
          <a:noFill/>
        </p:spPr>
        <p:txBody>
          <a:bodyPr wrap="square" rtlCol="0">
            <a:spAutoFit/>
          </a:bodyPr>
          <a:lstStyle/>
          <a:p>
            <a:pPr algn="ctr"/>
            <a:r>
              <a:rPr lang="es-ES" sz="1200" b="1" dirty="0" smtClean="0">
                <a:solidFill>
                  <a:srgbClr val="26478D"/>
                </a:solidFill>
                <a:latin typeface="Arial" panose="020B0604020202020204" pitchFamily="34" charset="0"/>
                <a:cs typeface="Arial" panose="020B0604020202020204" pitchFamily="34" charset="0"/>
              </a:rPr>
              <a:t>Arquitectura Base</a:t>
            </a:r>
            <a:endParaRPr lang="es-CO" sz="1200" b="1" dirty="0">
              <a:solidFill>
                <a:srgbClr val="26478D"/>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BC21A749-8A8B-4518-8908-C9E0F294ECB4}"/>
              </a:ext>
            </a:extLst>
          </p:cNvPr>
          <p:cNvSpPr txBox="1"/>
          <p:nvPr/>
        </p:nvSpPr>
        <p:spPr>
          <a:xfrm>
            <a:off x="527538" y="3981746"/>
            <a:ext cx="430887" cy="1093987"/>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TEAM</a:t>
            </a:r>
            <a:endParaRPr lang="es-CO" sz="1600" b="1" dirty="0">
              <a:solidFill>
                <a:srgbClr val="575756"/>
              </a:solidFill>
              <a:latin typeface="Arial" panose="020B0604020202020204" pitchFamily="34" charset="0"/>
              <a:cs typeface="Arial" panose="020B0604020202020204" pitchFamily="34" charset="0"/>
            </a:endParaRPr>
          </a:p>
        </p:txBody>
      </p:sp>
      <p:sp>
        <p:nvSpPr>
          <p:cNvPr id="48" name="CuadroTexto 47">
            <a:extLst>
              <a:ext uri="{FF2B5EF4-FFF2-40B4-BE49-F238E27FC236}">
                <a16:creationId xmlns:a16="http://schemas.microsoft.com/office/drawing/2014/main" id="{0B7B4D10-F19C-4A9D-A316-1918A03E90E2}"/>
              </a:ext>
            </a:extLst>
          </p:cNvPr>
          <p:cNvSpPr txBox="1"/>
          <p:nvPr/>
        </p:nvSpPr>
        <p:spPr>
          <a:xfrm>
            <a:off x="3901084" y="3000909"/>
            <a:ext cx="1422877" cy="276999"/>
          </a:xfrm>
          <a:prstGeom prst="rect">
            <a:avLst/>
          </a:prstGeom>
          <a:noFill/>
        </p:spPr>
        <p:txBody>
          <a:bodyPr wrap="square" rtlCol="0">
            <a:spAutoFit/>
          </a:bodyPr>
          <a:lstStyle/>
          <a:p>
            <a:pPr algn="ctr"/>
            <a:r>
              <a:rPr lang="es-ES" sz="1200" b="1" dirty="0" smtClean="0">
                <a:solidFill>
                  <a:srgbClr val="26478D"/>
                </a:solidFill>
                <a:latin typeface="Arial" panose="020B0604020202020204" pitchFamily="34" charset="0"/>
                <a:cs typeface="Arial" panose="020B0604020202020204" pitchFamily="34" charset="0"/>
              </a:rPr>
              <a:t>Scrum of Scrum</a:t>
            </a:r>
            <a:endParaRPr lang="es-CO" sz="1200" b="1" dirty="0">
              <a:solidFill>
                <a:srgbClr val="26478D"/>
              </a:solidFill>
              <a:latin typeface="Arial" panose="020B0604020202020204" pitchFamily="34" charset="0"/>
              <a:cs typeface="Arial" panose="020B0604020202020204" pitchFamily="34" charset="0"/>
            </a:endParaRPr>
          </a:p>
        </p:txBody>
      </p:sp>
      <p:sp>
        <p:nvSpPr>
          <p:cNvPr id="49" name="CuadroTexto 48">
            <a:extLst>
              <a:ext uri="{FF2B5EF4-FFF2-40B4-BE49-F238E27FC236}">
                <a16:creationId xmlns:a16="http://schemas.microsoft.com/office/drawing/2014/main" id="{0B7B4D10-F19C-4A9D-A316-1918A03E90E2}"/>
              </a:ext>
            </a:extLst>
          </p:cNvPr>
          <p:cNvSpPr txBox="1"/>
          <p:nvPr/>
        </p:nvSpPr>
        <p:spPr>
          <a:xfrm>
            <a:off x="5612635" y="2988104"/>
            <a:ext cx="1119246" cy="276999"/>
          </a:xfrm>
          <a:prstGeom prst="rect">
            <a:avLst/>
          </a:prstGeom>
          <a:noFill/>
        </p:spPr>
        <p:txBody>
          <a:bodyPr wrap="square" rtlCol="0">
            <a:spAutoFit/>
          </a:bodyPr>
          <a:lstStyle/>
          <a:p>
            <a:pPr algn="ctr"/>
            <a:r>
              <a:rPr lang="es-ES" sz="1200" b="1" dirty="0" smtClean="0">
                <a:solidFill>
                  <a:srgbClr val="26478D"/>
                </a:solidFill>
                <a:latin typeface="Arial" panose="020B0604020202020204" pitchFamily="34" charset="0"/>
                <a:cs typeface="Arial" panose="020B0604020202020204" pitchFamily="34" charset="0"/>
              </a:rPr>
              <a:t>PO </a:t>
            </a:r>
            <a:r>
              <a:rPr lang="es-ES" sz="1200" b="1" dirty="0" err="1" smtClean="0">
                <a:solidFill>
                  <a:srgbClr val="26478D"/>
                </a:solidFill>
                <a:latin typeface="Arial" panose="020B0604020202020204" pitchFamily="34" charset="0"/>
                <a:cs typeface="Arial" panose="020B0604020202020204" pitchFamily="34" charset="0"/>
              </a:rPr>
              <a:t>Sync</a:t>
            </a:r>
            <a:endParaRPr lang="es-CO" sz="1200" b="1" dirty="0">
              <a:solidFill>
                <a:srgbClr val="26478D"/>
              </a:solidFill>
              <a:latin typeface="Arial" panose="020B0604020202020204" pitchFamily="34" charset="0"/>
              <a:cs typeface="Arial" panose="020B0604020202020204" pitchFamily="34" charset="0"/>
            </a:endParaRPr>
          </a:p>
        </p:txBody>
      </p:sp>
      <p:sp>
        <p:nvSpPr>
          <p:cNvPr id="50" name="CuadroTexto 49">
            <a:extLst>
              <a:ext uri="{FF2B5EF4-FFF2-40B4-BE49-F238E27FC236}">
                <a16:creationId xmlns:a16="http://schemas.microsoft.com/office/drawing/2014/main" id="{0B7B4D10-F19C-4A9D-A316-1918A03E90E2}"/>
              </a:ext>
            </a:extLst>
          </p:cNvPr>
          <p:cNvSpPr txBox="1"/>
          <p:nvPr/>
        </p:nvSpPr>
        <p:spPr>
          <a:xfrm>
            <a:off x="2586494" y="2988103"/>
            <a:ext cx="1119246" cy="276999"/>
          </a:xfrm>
          <a:prstGeom prst="rect">
            <a:avLst/>
          </a:prstGeom>
          <a:noFill/>
        </p:spPr>
        <p:txBody>
          <a:bodyPr wrap="square" rtlCol="0">
            <a:spAutoFit/>
          </a:bodyPr>
          <a:lstStyle/>
          <a:p>
            <a:pPr algn="ctr"/>
            <a:r>
              <a:rPr lang="es-ES" sz="1200" b="1" dirty="0" smtClean="0">
                <a:solidFill>
                  <a:srgbClr val="26478D"/>
                </a:solidFill>
                <a:latin typeface="Arial" panose="020B0604020202020204" pitchFamily="34" charset="0"/>
                <a:cs typeface="Arial" panose="020B0604020202020204" pitchFamily="34" charset="0"/>
              </a:rPr>
              <a:t>PI </a:t>
            </a:r>
            <a:r>
              <a:rPr lang="es-ES" sz="1200" b="1" dirty="0" err="1" smtClean="0">
                <a:solidFill>
                  <a:srgbClr val="26478D"/>
                </a:solidFill>
                <a:latin typeface="Arial" panose="020B0604020202020204" pitchFamily="34" charset="0"/>
                <a:cs typeface="Arial" panose="020B0604020202020204" pitchFamily="34" charset="0"/>
              </a:rPr>
              <a:t>Planing</a:t>
            </a:r>
            <a:endParaRPr lang="es-CO" sz="1200" b="1" dirty="0">
              <a:solidFill>
                <a:srgbClr val="26478D"/>
              </a:solidFill>
              <a:latin typeface="Arial" panose="020B0604020202020204" pitchFamily="34" charset="0"/>
              <a:cs typeface="Arial" panose="020B0604020202020204" pitchFamily="34" charset="0"/>
            </a:endParaRPr>
          </a:p>
        </p:txBody>
      </p:sp>
      <p:sp>
        <p:nvSpPr>
          <p:cNvPr id="51" name="CuadroTexto 50">
            <a:extLst>
              <a:ext uri="{FF2B5EF4-FFF2-40B4-BE49-F238E27FC236}">
                <a16:creationId xmlns:a16="http://schemas.microsoft.com/office/drawing/2014/main" id="{0B7B4D10-F19C-4A9D-A316-1918A03E90E2}"/>
              </a:ext>
            </a:extLst>
          </p:cNvPr>
          <p:cNvSpPr txBox="1"/>
          <p:nvPr/>
        </p:nvSpPr>
        <p:spPr>
          <a:xfrm>
            <a:off x="3499688" y="4448471"/>
            <a:ext cx="1119246"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Iteration</a:t>
            </a:r>
            <a:r>
              <a:rPr lang="es-ES" sz="1200" b="1" dirty="0" smtClean="0">
                <a:solidFill>
                  <a:srgbClr val="26478D"/>
                </a:solidFill>
                <a:latin typeface="Arial" panose="020B0604020202020204" pitchFamily="34" charset="0"/>
                <a:cs typeface="Arial" panose="020B0604020202020204" pitchFamily="34" charset="0"/>
              </a:rPr>
              <a:t> </a:t>
            </a:r>
            <a:r>
              <a:rPr lang="es-ES" sz="1200" b="1" dirty="0" err="1" smtClean="0">
                <a:solidFill>
                  <a:srgbClr val="26478D"/>
                </a:solidFill>
                <a:latin typeface="Arial" panose="020B0604020202020204" pitchFamily="34" charset="0"/>
                <a:cs typeface="Arial" panose="020B0604020202020204" pitchFamily="34" charset="0"/>
              </a:rPr>
              <a:t>Planning</a:t>
            </a:r>
            <a:endParaRPr lang="es-CO" sz="1200" b="1" dirty="0">
              <a:solidFill>
                <a:srgbClr val="26478D"/>
              </a:solidFill>
              <a:latin typeface="Arial" panose="020B0604020202020204" pitchFamily="34" charset="0"/>
              <a:cs typeface="Arial" panose="020B0604020202020204" pitchFamily="34" charset="0"/>
            </a:endParaRPr>
          </a:p>
        </p:txBody>
      </p:sp>
      <p:sp>
        <p:nvSpPr>
          <p:cNvPr id="52" name="CuadroTexto 51">
            <a:extLst>
              <a:ext uri="{FF2B5EF4-FFF2-40B4-BE49-F238E27FC236}">
                <a16:creationId xmlns:a16="http://schemas.microsoft.com/office/drawing/2014/main" id="{0B7B4D10-F19C-4A9D-A316-1918A03E90E2}"/>
              </a:ext>
            </a:extLst>
          </p:cNvPr>
          <p:cNvSpPr txBox="1"/>
          <p:nvPr/>
        </p:nvSpPr>
        <p:spPr>
          <a:xfrm>
            <a:off x="4437965" y="4448470"/>
            <a:ext cx="1119246"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Iteration</a:t>
            </a:r>
            <a:r>
              <a:rPr lang="es-ES" sz="1200" b="1" dirty="0" smtClean="0">
                <a:solidFill>
                  <a:srgbClr val="26478D"/>
                </a:solidFill>
                <a:latin typeface="Arial" panose="020B0604020202020204" pitchFamily="34" charset="0"/>
                <a:cs typeface="Arial" panose="020B0604020202020204" pitchFamily="34" charset="0"/>
              </a:rPr>
              <a:t> </a:t>
            </a:r>
            <a:r>
              <a:rPr lang="es-ES" sz="1200" b="1" dirty="0" err="1" smtClean="0">
                <a:solidFill>
                  <a:srgbClr val="26478D"/>
                </a:solidFill>
                <a:latin typeface="Arial" panose="020B0604020202020204" pitchFamily="34" charset="0"/>
                <a:cs typeface="Arial" panose="020B0604020202020204" pitchFamily="34" charset="0"/>
              </a:rPr>
              <a:t>Execute</a:t>
            </a:r>
            <a:endParaRPr lang="es-CO" sz="1200" b="1" dirty="0">
              <a:solidFill>
                <a:srgbClr val="26478D"/>
              </a:solidFill>
              <a:latin typeface="Arial" panose="020B0604020202020204" pitchFamily="34" charset="0"/>
              <a:cs typeface="Arial" panose="020B0604020202020204" pitchFamily="34" charset="0"/>
            </a:endParaRPr>
          </a:p>
        </p:txBody>
      </p:sp>
      <p:sp>
        <p:nvSpPr>
          <p:cNvPr id="53" name="CuadroTexto 52">
            <a:extLst>
              <a:ext uri="{FF2B5EF4-FFF2-40B4-BE49-F238E27FC236}">
                <a16:creationId xmlns:a16="http://schemas.microsoft.com/office/drawing/2014/main" id="{0B7B4D10-F19C-4A9D-A316-1918A03E90E2}"/>
              </a:ext>
            </a:extLst>
          </p:cNvPr>
          <p:cNvSpPr txBox="1"/>
          <p:nvPr/>
        </p:nvSpPr>
        <p:spPr>
          <a:xfrm>
            <a:off x="6159337" y="4508334"/>
            <a:ext cx="1119246"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Iteration</a:t>
            </a:r>
            <a:r>
              <a:rPr lang="es-ES" sz="1200" b="1" dirty="0" smtClean="0">
                <a:solidFill>
                  <a:srgbClr val="26478D"/>
                </a:solidFill>
                <a:latin typeface="Arial" panose="020B0604020202020204" pitchFamily="34" charset="0"/>
                <a:cs typeface="Arial" panose="020B0604020202020204" pitchFamily="34" charset="0"/>
              </a:rPr>
              <a:t> </a:t>
            </a:r>
            <a:r>
              <a:rPr lang="es-ES" sz="1200" b="1" dirty="0" err="1" smtClean="0">
                <a:solidFill>
                  <a:srgbClr val="26478D"/>
                </a:solidFill>
                <a:latin typeface="Arial" panose="020B0604020202020204" pitchFamily="34" charset="0"/>
                <a:cs typeface="Arial" panose="020B0604020202020204" pitchFamily="34" charset="0"/>
              </a:rPr>
              <a:t>Review</a:t>
            </a:r>
            <a:endParaRPr lang="es-CO" sz="1200" b="1" dirty="0">
              <a:solidFill>
                <a:srgbClr val="26478D"/>
              </a:solidFill>
              <a:latin typeface="Arial" panose="020B0604020202020204" pitchFamily="34" charset="0"/>
              <a:cs typeface="Arial" panose="020B0604020202020204" pitchFamily="34" charset="0"/>
            </a:endParaRPr>
          </a:p>
        </p:txBody>
      </p:sp>
      <p:sp>
        <p:nvSpPr>
          <p:cNvPr id="54" name="CuadroTexto 53">
            <a:extLst>
              <a:ext uri="{FF2B5EF4-FFF2-40B4-BE49-F238E27FC236}">
                <a16:creationId xmlns:a16="http://schemas.microsoft.com/office/drawing/2014/main" id="{0B7B4D10-F19C-4A9D-A316-1918A03E90E2}"/>
              </a:ext>
            </a:extLst>
          </p:cNvPr>
          <p:cNvSpPr txBox="1"/>
          <p:nvPr/>
        </p:nvSpPr>
        <p:spPr>
          <a:xfrm>
            <a:off x="7101176" y="4516040"/>
            <a:ext cx="1369724"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Iteration</a:t>
            </a:r>
            <a:r>
              <a:rPr lang="es-ES" sz="1200" b="1" dirty="0" smtClean="0">
                <a:solidFill>
                  <a:srgbClr val="26478D"/>
                </a:solidFill>
                <a:latin typeface="Arial" panose="020B0604020202020204" pitchFamily="34" charset="0"/>
                <a:cs typeface="Arial" panose="020B0604020202020204" pitchFamily="34" charset="0"/>
              </a:rPr>
              <a:t> </a:t>
            </a:r>
            <a:r>
              <a:rPr lang="es-ES" sz="1200" b="1" dirty="0" err="1" smtClean="0">
                <a:solidFill>
                  <a:srgbClr val="26478D"/>
                </a:solidFill>
                <a:latin typeface="Arial" panose="020B0604020202020204" pitchFamily="34" charset="0"/>
                <a:cs typeface="Arial" panose="020B0604020202020204" pitchFamily="34" charset="0"/>
              </a:rPr>
              <a:t>Retrospective</a:t>
            </a:r>
            <a:endParaRPr lang="es-CO" sz="1200" b="1" dirty="0">
              <a:solidFill>
                <a:srgbClr val="26478D"/>
              </a:solidFill>
              <a:latin typeface="Arial" panose="020B0604020202020204" pitchFamily="34" charset="0"/>
              <a:cs typeface="Arial" panose="020B0604020202020204" pitchFamily="34" charset="0"/>
            </a:endParaRPr>
          </a:p>
        </p:txBody>
      </p:sp>
      <p:sp>
        <p:nvSpPr>
          <p:cNvPr id="55" name="CuadroTexto 54">
            <a:extLst>
              <a:ext uri="{FF2B5EF4-FFF2-40B4-BE49-F238E27FC236}">
                <a16:creationId xmlns:a16="http://schemas.microsoft.com/office/drawing/2014/main" id="{0B7B4D10-F19C-4A9D-A316-1918A03E90E2}"/>
              </a:ext>
            </a:extLst>
          </p:cNvPr>
          <p:cNvSpPr txBox="1"/>
          <p:nvPr/>
        </p:nvSpPr>
        <p:spPr>
          <a:xfrm>
            <a:off x="8452530" y="4541086"/>
            <a:ext cx="1119246"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Innovatio</a:t>
            </a:r>
            <a:r>
              <a:rPr lang="es-ES" sz="1200" b="1" dirty="0" err="1" smtClean="0">
                <a:solidFill>
                  <a:srgbClr val="26478D"/>
                </a:solidFill>
                <a:latin typeface="Arial" panose="020B0604020202020204" pitchFamily="34" charset="0"/>
                <a:cs typeface="Arial" panose="020B0604020202020204" pitchFamily="34" charset="0"/>
              </a:rPr>
              <a:t>n</a:t>
            </a:r>
            <a:r>
              <a:rPr lang="es-ES" sz="1200" b="1" dirty="0" smtClean="0">
                <a:solidFill>
                  <a:srgbClr val="26478D"/>
                </a:solidFill>
                <a:latin typeface="Arial" panose="020B0604020202020204" pitchFamily="34" charset="0"/>
                <a:cs typeface="Arial" panose="020B0604020202020204" pitchFamily="34" charset="0"/>
              </a:rPr>
              <a:t> and </a:t>
            </a:r>
            <a:r>
              <a:rPr lang="es-ES" sz="1200" b="1" dirty="0" err="1" smtClean="0">
                <a:solidFill>
                  <a:srgbClr val="26478D"/>
                </a:solidFill>
                <a:latin typeface="Arial" panose="020B0604020202020204" pitchFamily="34" charset="0"/>
                <a:cs typeface="Arial" panose="020B0604020202020204" pitchFamily="34" charset="0"/>
              </a:rPr>
              <a:t>Planing</a:t>
            </a:r>
            <a:endParaRPr lang="es-CO" sz="1200" b="1" dirty="0">
              <a:solidFill>
                <a:srgbClr val="26478D"/>
              </a:solidFill>
              <a:latin typeface="Arial" panose="020B0604020202020204" pitchFamily="34" charset="0"/>
              <a:cs typeface="Arial" panose="020B0604020202020204" pitchFamily="34" charset="0"/>
            </a:endParaRPr>
          </a:p>
        </p:txBody>
      </p:sp>
      <p:sp>
        <p:nvSpPr>
          <p:cNvPr id="56" name="CuadroTexto 55">
            <a:extLst>
              <a:ext uri="{FF2B5EF4-FFF2-40B4-BE49-F238E27FC236}">
                <a16:creationId xmlns:a16="http://schemas.microsoft.com/office/drawing/2014/main" id="{0B7B4D10-F19C-4A9D-A316-1918A03E90E2}"/>
              </a:ext>
            </a:extLst>
          </p:cNvPr>
          <p:cNvSpPr txBox="1"/>
          <p:nvPr/>
        </p:nvSpPr>
        <p:spPr>
          <a:xfrm>
            <a:off x="8116754" y="2866865"/>
            <a:ext cx="1119246"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Inspect</a:t>
            </a:r>
            <a:r>
              <a:rPr lang="es-ES" sz="1200" b="1" dirty="0" smtClean="0">
                <a:solidFill>
                  <a:srgbClr val="26478D"/>
                </a:solidFill>
                <a:latin typeface="Arial" panose="020B0604020202020204" pitchFamily="34" charset="0"/>
                <a:cs typeface="Arial" panose="020B0604020202020204" pitchFamily="34" charset="0"/>
              </a:rPr>
              <a:t> and </a:t>
            </a:r>
            <a:r>
              <a:rPr lang="es-ES" sz="1200" b="1" dirty="0" err="1" smtClean="0">
                <a:solidFill>
                  <a:srgbClr val="26478D"/>
                </a:solidFill>
                <a:latin typeface="Arial" panose="020B0604020202020204" pitchFamily="34" charset="0"/>
                <a:cs typeface="Arial" panose="020B0604020202020204" pitchFamily="34" charset="0"/>
              </a:rPr>
              <a:t>Adapt</a:t>
            </a:r>
            <a:endParaRPr lang="es-CO" sz="1200" b="1" dirty="0">
              <a:solidFill>
                <a:srgbClr val="26478D"/>
              </a:solidFill>
              <a:latin typeface="Arial" panose="020B0604020202020204" pitchFamily="34" charset="0"/>
              <a:cs typeface="Arial" panose="020B0604020202020204" pitchFamily="34" charset="0"/>
            </a:endParaRPr>
          </a:p>
        </p:txBody>
      </p:sp>
      <p:sp>
        <p:nvSpPr>
          <p:cNvPr id="57" name="CuadroTexto 56">
            <a:extLst>
              <a:ext uri="{FF2B5EF4-FFF2-40B4-BE49-F238E27FC236}">
                <a16:creationId xmlns:a16="http://schemas.microsoft.com/office/drawing/2014/main" id="{0B7B4D10-F19C-4A9D-A316-1918A03E90E2}"/>
              </a:ext>
            </a:extLst>
          </p:cNvPr>
          <p:cNvSpPr txBox="1"/>
          <p:nvPr/>
        </p:nvSpPr>
        <p:spPr>
          <a:xfrm>
            <a:off x="5221060" y="4486377"/>
            <a:ext cx="1119246" cy="276999"/>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Daily</a:t>
            </a:r>
            <a:endParaRPr lang="es-CO" sz="1200" b="1" dirty="0">
              <a:solidFill>
                <a:srgbClr val="26478D"/>
              </a:solidFill>
              <a:latin typeface="Arial" panose="020B0604020202020204" pitchFamily="34" charset="0"/>
              <a:cs typeface="Arial" panose="020B0604020202020204" pitchFamily="34" charset="0"/>
            </a:endParaRPr>
          </a:p>
        </p:txBody>
      </p:sp>
      <p:sp>
        <p:nvSpPr>
          <p:cNvPr id="58" name="CuadroTexto 57">
            <a:extLst>
              <a:ext uri="{FF2B5EF4-FFF2-40B4-BE49-F238E27FC236}">
                <a16:creationId xmlns:a16="http://schemas.microsoft.com/office/drawing/2014/main" id="{0B7B4D10-F19C-4A9D-A316-1918A03E90E2}"/>
              </a:ext>
            </a:extLst>
          </p:cNvPr>
          <p:cNvSpPr txBox="1"/>
          <p:nvPr/>
        </p:nvSpPr>
        <p:spPr>
          <a:xfrm>
            <a:off x="6864694" y="2842595"/>
            <a:ext cx="1119246" cy="461665"/>
          </a:xfrm>
          <a:prstGeom prst="rect">
            <a:avLst/>
          </a:prstGeom>
          <a:noFill/>
        </p:spPr>
        <p:txBody>
          <a:bodyPr wrap="square" rtlCol="0">
            <a:spAutoFit/>
          </a:bodyPr>
          <a:lstStyle/>
          <a:p>
            <a:pPr algn="ctr"/>
            <a:r>
              <a:rPr lang="es-ES" sz="1200" b="1" dirty="0" err="1" smtClean="0">
                <a:solidFill>
                  <a:srgbClr val="26478D"/>
                </a:solidFill>
                <a:latin typeface="Arial" panose="020B0604020202020204" pitchFamily="34" charset="0"/>
                <a:cs typeface="Arial" panose="020B0604020202020204" pitchFamily="34" charset="0"/>
              </a:rPr>
              <a:t>System</a:t>
            </a:r>
            <a:r>
              <a:rPr lang="es-ES" sz="1200" b="1" dirty="0" smtClean="0">
                <a:solidFill>
                  <a:srgbClr val="26478D"/>
                </a:solidFill>
                <a:latin typeface="Arial" panose="020B0604020202020204" pitchFamily="34" charset="0"/>
                <a:cs typeface="Arial" panose="020B0604020202020204" pitchFamily="34" charset="0"/>
              </a:rPr>
              <a:t> Demo</a:t>
            </a:r>
            <a:endParaRPr lang="es-CO" sz="1200" b="1" dirty="0">
              <a:solidFill>
                <a:srgbClr val="26478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03721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937935" y="416285"/>
            <a:ext cx="3952846" cy="1325563"/>
          </a:xfrm>
        </p:spPr>
        <p:txBody>
          <a:bodyPr>
            <a:normAutofit/>
          </a:bodyPr>
          <a:lstStyle/>
          <a:p>
            <a:r>
              <a:rPr lang="es-ES" sz="7200" b="1" dirty="0">
                <a:solidFill>
                  <a:srgbClr val="AD198D"/>
                </a:solidFill>
                <a:latin typeface="Candara" panose="020E0502030303020204" pitchFamily="34" charset="0"/>
              </a:rPr>
              <a:t>Roles</a:t>
            </a: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887601" y="1622213"/>
            <a:ext cx="1000037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BCC4DA20-6CEC-4F88-9118-8E1DDE876A45}"/>
              </a:ext>
            </a:extLst>
          </p:cNvPr>
          <p:cNvSpPr/>
          <p:nvPr/>
        </p:nvSpPr>
        <p:spPr>
          <a:xfrm>
            <a:off x="2349764" y="1895479"/>
            <a:ext cx="7908661" cy="231457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7" name="Rectángulo 6">
            <a:extLst>
              <a:ext uri="{FF2B5EF4-FFF2-40B4-BE49-F238E27FC236}">
                <a16:creationId xmlns:a16="http://schemas.microsoft.com/office/drawing/2014/main" id="{5AFB6B64-8F51-4681-96A2-0A237E30CDA3}"/>
              </a:ext>
            </a:extLst>
          </p:cNvPr>
          <p:cNvSpPr/>
          <p:nvPr/>
        </p:nvSpPr>
        <p:spPr>
          <a:xfrm>
            <a:off x="2349763" y="4349964"/>
            <a:ext cx="7908661" cy="209174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8" name="CuadroTexto 7">
            <a:extLst>
              <a:ext uri="{FF2B5EF4-FFF2-40B4-BE49-F238E27FC236}">
                <a16:creationId xmlns:a16="http://schemas.microsoft.com/office/drawing/2014/main" id="{7BBDE384-E19E-4EE5-9BF1-3C6D440D4FBE}"/>
              </a:ext>
            </a:extLst>
          </p:cNvPr>
          <p:cNvSpPr txBox="1"/>
          <p:nvPr/>
        </p:nvSpPr>
        <p:spPr>
          <a:xfrm>
            <a:off x="1829309" y="2367463"/>
            <a:ext cx="461665" cy="1486559"/>
          </a:xfrm>
          <a:prstGeom prst="rect">
            <a:avLst/>
          </a:prstGeom>
          <a:noFill/>
        </p:spPr>
        <p:txBody>
          <a:bodyPr vert="vert270" wrap="square" rtlCol="0">
            <a:spAutoFit/>
          </a:bodyPr>
          <a:lstStyle/>
          <a:p>
            <a:pPr algn="ctr"/>
            <a:r>
              <a:rPr lang="es-ES" b="1" dirty="0">
                <a:solidFill>
                  <a:srgbClr val="575756"/>
                </a:solidFill>
                <a:latin typeface="Arial" panose="020B0604020202020204" pitchFamily="34" charset="0"/>
                <a:cs typeface="Arial" panose="020B0604020202020204" pitchFamily="34" charset="0"/>
              </a:rPr>
              <a:t>PROGRAM</a:t>
            </a:r>
            <a:endParaRPr lang="es-CO" b="1" dirty="0">
              <a:solidFill>
                <a:srgbClr val="575756"/>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4364D9BA-AF08-4364-8622-3943F15FC349}"/>
              </a:ext>
            </a:extLst>
          </p:cNvPr>
          <p:cNvSpPr txBox="1"/>
          <p:nvPr/>
        </p:nvSpPr>
        <p:spPr>
          <a:xfrm>
            <a:off x="1842410" y="4779158"/>
            <a:ext cx="430887" cy="1093987"/>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TEAM</a:t>
            </a:r>
            <a:endParaRPr lang="es-CO" sz="1600" b="1" dirty="0">
              <a:solidFill>
                <a:srgbClr val="575756"/>
              </a:solidFill>
              <a:latin typeface="Arial" panose="020B0604020202020204" pitchFamily="34" charset="0"/>
              <a:cs typeface="Arial" panose="020B0604020202020204" pitchFamily="34" charset="0"/>
            </a:endParaRPr>
          </a:p>
        </p:txBody>
      </p:sp>
      <p:grpSp>
        <p:nvGrpSpPr>
          <p:cNvPr id="32" name="Grupo 31">
            <a:extLst>
              <a:ext uri="{FF2B5EF4-FFF2-40B4-BE49-F238E27FC236}">
                <a16:creationId xmlns:a16="http://schemas.microsoft.com/office/drawing/2014/main" id="{5FB80CAF-DABA-4FCF-A992-35E3BDC708A7}"/>
              </a:ext>
            </a:extLst>
          </p:cNvPr>
          <p:cNvGrpSpPr/>
          <p:nvPr/>
        </p:nvGrpSpPr>
        <p:grpSpPr>
          <a:xfrm>
            <a:off x="2819509" y="2158748"/>
            <a:ext cx="1331720" cy="1828873"/>
            <a:chOff x="7746317" y="2196412"/>
            <a:chExt cx="1331720" cy="1828873"/>
          </a:xfrm>
        </p:grpSpPr>
        <p:pic>
          <p:nvPicPr>
            <p:cNvPr id="21" name="Imagen 20">
              <a:hlinkClick r:id="rId2" action="ppaction://hlinksldjump"/>
              <a:extLst>
                <a:ext uri="{FF2B5EF4-FFF2-40B4-BE49-F238E27FC236}">
                  <a16:creationId xmlns:a16="http://schemas.microsoft.com/office/drawing/2014/main" id="{CCAFAD15-ED7F-418A-B79E-CDCB30A21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468" y="2196412"/>
              <a:ext cx="1297569" cy="1297569"/>
            </a:xfrm>
            <a:prstGeom prst="rect">
              <a:avLst/>
            </a:prstGeom>
          </p:spPr>
        </p:pic>
        <p:sp>
          <p:nvSpPr>
            <p:cNvPr id="23" name="CuadroTexto 22">
              <a:extLst>
                <a:ext uri="{FF2B5EF4-FFF2-40B4-BE49-F238E27FC236}">
                  <a16:creationId xmlns:a16="http://schemas.microsoft.com/office/drawing/2014/main" id="{64DC43EC-CF41-4DD4-A29B-AACA20B4AD9E}"/>
                </a:ext>
              </a:extLst>
            </p:cNvPr>
            <p:cNvSpPr txBox="1"/>
            <p:nvPr/>
          </p:nvSpPr>
          <p:spPr>
            <a:xfrm>
              <a:off x="7746317" y="3502065"/>
              <a:ext cx="1278750" cy="523220"/>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Business Owner</a:t>
              </a:r>
              <a:endParaRPr lang="es-CO" sz="1200" b="1" dirty="0">
                <a:solidFill>
                  <a:srgbClr val="26478D"/>
                </a:solidFill>
                <a:latin typeface="Arial" panose="020B0604020202020204" pitchFamily="34" charset="0"/>
                <a:cs typeface="Arial" panose="020B0604020202020204" pitchFamily="34" charset="0"/>
              </a:endParaRPr>
            </a:p>
          </p:txBody>
        </p:sp>
      </p:grpSp>
      <p:grpSp>
        <p:nvGrpSpPr>
          <p:cNvPr id="31" name="Grupo 30">
            <a:extLst>
              <a:ext uri="{FF2B5EF4-FFF2-40B4-BE49-F238E27FC236}">
                <a16:creationId xmlns:a16="http://schemas.microsoft.com/office/drawing/2014/main" id="{F5E69CD9-9255-4CA7-BD64-6EF2CC27825A}"/>
              </a:ext>
            </a:extLst>
          </p:cNvPr>
          <p:cNvGrpSpPr/>
          <p:nvPr/>
        </p:nvGrpSpPr>
        <p:grpSpPr>
          <a:xfrm>
            <a:off x="8497161" y="2192096"/>
            <a:ext cx="1310390" cy="1825105"/>
            <a:chOff x="6229290" y="2192096"/>
            <a:chExt cx="1310390" cy="1825105"/>
          </a:xfrm>
        </p:grpSpPr>
        <p:sp>
          <p:nvSpPr>
            <p:cNvPr id="18" name="CuadroTexto 17">
              <a:extLst>
                <a:ext uri="{FF2B5EF4-FFF2-40B4-BE49-F238E27FC236}">
                  <a16:creationId xmlns:a16="http://schemas.microsoft.com/office/drawing/2014/main" id="{15D7B1DC-BF27-46CB-B77A-85A5D4DDB467}"/>
                </a:ext>
              </a:extLst>
            </p:cNvPr>
            <p:cNvSpPr txBox="1"/>
            <p:nvPr/>
          </p:nvSpPr>
          <p:spPr>
            <a:xfrm>
              <a:off x="6229290" y="3493981"/>
              <a:ext cx="1278750" cy="523220"/>
            </a:xfrm>
            <a:prstGeom prst="rect">
              <a:avLst/>
            </a:prstGeom>
            <a:noFill/>
          </p:spPr>
          <p:txBody>
            <a:bodyPr wrap="square" rtlCol="0">
              <a:spAutoFit/>
            </a:bodyPr>
            <a:lstStyle/>
            <a:p>
              <a:pPr algn="ctr"/>
              <a:r>
                <a:rPr lang="es-ES" sz="1400" b="1" dirty="0" err="1">
                  <a:solidFill>
                    <a:srgbClr val="26478D"/>
                  </a:solidFill>
                  <a:latin typeface="Arial" panose="020B0604020202020204" pitchFamily="34" charset="0"/>
                  <a:cs typeface="Arial" panose="020B0604020202020204" pitchFamily="34" charset="0"/>
                </a:rPr>
                <a:t>System</a:t>
              </a:r>
              <a:endParaRPr lang="es-ES" sz="1400" b="1" dirty="0">
                <a:solidFill>
                  <a:srgbClr val="26478D"/>
                </a:solidFill>
                <a:latin typeface="Arial" panose="020B0604020202020204" pitchFamily="34" charset="0"/>
                <a:cs typeface="Arial" panose="020B0604020202020204" pitchFamily="34" charset="0"/>
              </a:endParaRPr>
            </a:p>
            <a:p>
              <a:pPr algn="ctr"/>
              <a:r>
                <a:rPr lang="es-ES" sz="1400" b="1" dirty="0" err="1">
                  <a:solidFill>
                    <a:srgbClr val="26478D"/>
                  </a:solidFill>
                  <a:latin typeface="Arial" panose="020B0604020202020204" pitchFamily="34" charset="0"/>
                  <a:cs typeface="Arial" panose="020B0604020202020204" pitchFamily="34" charset="0"/>
                </a:rPr>
                <a:t>Architect</a:t>
              </a:r>
              <a:endParaRPr lang="es-CO" sz="1400" b="1" dirty="0">
                <a:solidFill>
                  <a:srgbClr val="26478D"/>
                </a:solidFill>
                <a:latin typeface="Arial" panose="020B0604020202020204" pitchFamily="34" charset="0"/>
                <a:cs typeface="Arial" panose="020B0604020202020204" pitchFamily="34" charset="0"/>
              </a:endParaRPr>
            </a:p>
          </p:txBody>
        </p:sp>
        <p:pic>
          <p:nvPicPr>
            <p:cNvPr id="24" name="Imagen 23">
              <a:hlinkClick r:id="rId4" action="ppaction://hlinksldjump"/>
              <a:extLst>
                <a:ext uri="{FF2B5EF4-FFF2-40B4-BE49-F238E27FC236}">
                  <a16:creationId xmlns:a16="http://schemas.microsoft.com/office/drawing/2014/main" id="{A3285D2C-6314-467A-8DDA-F4F9537493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2111" y="2192096"/>
              <a:ext cx="1297569" cy="1297569"/>
            </a:xfrm>
            <a:prstGeom prst="rect">
              <a:avLst/>
            </a:prstGeom>
          </p:spPr>
        </p:pic>
      </p:grpSp>
      <p:grpSp>
        <p:nvGrpSpPr>
          <p:cNvPr id="30" name="Grupo 29">
            <a:extLst>
              <a:ext uri="{FF2B5EF4-FFF2-40B4-BE49-F238E27FC236}">
                <a16:creationId xmlns:a16="http://schemas.microsoft.com/office/drawing/2014/main" id="{367F7FDC-F000-4ACB-AC36-D8112F8C094B}"/>
              </a:ext>
            </a:extLst>
          </p:cNvPr>
          <p:cNvGrpSpPr/>
          <p:nvPr/>
        </p:nvGrpSpPr>
        <p:grpSpPr>
          <a:xfrm>
            <a:off x="6788997" y="2154246"/>
            <a:ext cx="1322314" cy="1659041"/>
            <a:chOff x="4789119" y="2189534"/>
            <a:chExt cx="1322314" cy="1659041"/>
          </a:xfrm>
        </p:grpSpPr>
        <p:sp>
          <p:nvSpPr>
            <p:cNvPr id="14" name="CuadroTexto 13">
              <a:extLst>
                <a:ext uri="{FF2B5EF4-FFF2-40B4-BE49-F238E27FC236}">
                  <a16:creationId xmlns:a16="http://schemas.microsoft.com/office/drawing/2014/main" id="{6A671CCF-86F6-4B27-BC2A-1DE6383F5682}"/>
                </a:ext>
              </a:extLst>
            </p:cNvPr>
            <p:cNvSpPr txBox="1"/>
            <p:nvPr/>
          </p:nvSpPr>
          <p:spPr>
            <a:xfrm>
              <a:off x="4832683" y="3540798"/>
              <a:ext cx="1278750" cy="307777"/>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RTE</a:t>
              </a:r>
              <a:endParaRPr lang="es-CO" sz="1400" b="1" dirty="0">
                <a:solidFill>
                  <a:srgbClr val="26478D"/>
                </a:solidFill>
                <a:latin typeface="Arial" panose="020B0604020202020204" pitchFamily="34" charset="0"/>
                <a:cs typeface="Arial" panose="020B0604020202020204" pitchFamily="34" charset="0"/>
              </a:endParaRPr>
            </a:p>
          </p:txBody>
        </p:sp>
        <p:pic>
          <p:nvPicPr>
            <p:cNvPr id="26" name="Imagen 25">
              <a:hlinkClick r:id="rId6" action="ppaction://hlinksldjump"/>
              <a:extLst>
                <a:ext uri="{FF2B5EF4-FFF2-40B4-BE49-F238E27FC236}">
                  <a16:creationId xmlns:a16="http://schemas.microsoft.com/office/drawing/2014/main" id="{5E83EE02-D956-4657-8751-84271497A4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9119" y="2189534"/>
              <a:ext cx="1297569" cy="1297569"/>
            </a:xfrm>
            <a:prstGeom prst="rect">
              <a:avLst/>
            </a:prstGeom>
          </p:spPr>
        </p:pic>
      </p:grpSp>
      <p:grpSp>
        <p:nvGrpSpPr>
          <p:cNvPr id="29" name="Grupo 28">
            <a:extLst>
              <a:ext uri="{FF2B5EF4-FFF2-40B4-BE49-F238E27FC236}">
                <a16:creationId xmlns:a16="http://schemas.microsoft.com/office/drawing/2014/main" id="{A5B8AE34-1E36-41CC-A04F-F8EB5FD33D00}"/>
              </a:ext>
            </a:extLst>
          </p:cNvPr>
          <p:cNvGrpSpPr/>
          <p:nvPr/>
        </p:nvGrpSpPr>
        <p:grpSpPr>
          <a:xfrm>
            <a:off x="4570649" y="2124498"/>
            <a:ext cx="1455155" cy="1858948"/>
            <a:chOff x="3175393" y="2209260"/>
            <a:chExt cx="1455155" cy="1858948"/>
          </a:xfrm>
        </p:grpSpPr>
        <p:sp>
          <p:nvSpPr>
            <p:cNvPr id="10" name="CuadroTexto 9">
              <a:extLst>
                <a:ext uri="{FF2B5EF4-FFF2-40B4-BE49-F238E27FC236}">
                  <a16:creationId xmlns:a16="http://schemas.microsoft.com/office/drawing/2014/main" id="{1C8136B6-8D00-41D6-AB44-0E8946E6038A}"/>
                </a:ext>
              </a:extLst>
            </p:cNvPr>
            <p:cNvSpPr txBox="1"/>
            <p:nvPr/>
          </p:nvSpPr>
          <p:spPr>
            <a:xfrm>
              <a:off x="3175393" y="3540798"/>
              <a:ext cx="1455155" cy="527410"/>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Product</a:t>
              </a:r>
              <a:r>
                <a:rPr lang="es-ES" sz="1200" b="1" dirty="0">
                  <a:solidFill>
                    <a:srgbClr val="26478D"/>
                  </a:solidFill>
                  <a:latin typeface="Arial" panose="020B0604020202020204" pitchFamily="34" charset="0"/>
                  <a:cs typeface="Arial" panose="020B0604020202020204" pitchFamily="34" charset="0"/>
                </a:rPr>
                <a:t> Management</a:t>
              </a:r>
              <a:endParaRPr lang="es-CO" sz="1200" b="1" dirty="0">
                <a:solidFill>
                  <a:srgbClr val="26478D"/>
                </a:solidFill>
                <a:latin typeface="Arial" panose="020B0604020202020204" pitchFamily="34" charset="0"/>
                <a:cs typeface="Arial" panose="020B0604020202020204" pitchFamily="34" charset="0"/>
              </a:endParaRPr>
            </a:p>
          </p:txBody>
        </p:sp>
        <p:pic>
          <p:nvPicPr>
            <p:cNvPr id="28" name="Imagen 27">
              <a:hlinkClick r:id="rId8" action="ppaction://hlinksldjump"/>
              <a:extLst>
                <a:ext uri="{FF2B5EF4-FFF2-40B4-BE49-F238E27FC236}">
                  <a16:creationId xmlns:a16="http://schemas.microsoft.com/office/drawing/2014/main" id="{92A11CFD-8DEE-4E45-9143-E7B221F7C5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16701" y="2209260"/>
              <a:ext cx="1297569" cy="1297569"/>
            </a:xfrm>
            <a:prstGeom prst="rect">
              <a:avLst/>
            </a:prstGeom>
          </p:spPr>
        </p:pic>
      </p:grpSp>
      <p:grpSp>
        <p:nvGrpSpPr>
          <p:cNvPr id="44" name="Grupo 43">
            <a:extLst>
              <a:ext uri="{FF2B5EF4-FFF2-40B4-BE49-F238E27FC236}">
                <a16:creationId xmlns:a16="http://schemas.microsoft.com/office/drawing/2014/main" id="{0EB029F1-EA20-4DB9-A705-B78084CFB8CB}"/>
              </a:ext>
            </a:extLst>
          </p:cNvPr>
          <p:cNvGrpSpPr/>
          <p:nvPr/>
        </p:nvGrpSpPr>
        <p:grpSpPr>
          <a:xfrm>
            <a:off x="3070480" y="4604116"/>
            <a:ext cx="1330493" cy="1540767"/>
            <a:chOff x="2784550" y="4579942"/>
            <a:chExt cx="1330493" cy="1540767"/>
          </a:xfrm>
        </p:grpSpPr>
        <p:pic>
          <p:nvPicPr>
            <p:cNvPr id="34" name="Imagen 33">
              <a:hlinkClick r:id="rId10" action="ppaction://hlinksldjump"/>
              <a:extLst>
                <a:ext uri="{FF2B5EF4-FFF2-40B4-BE49-F238E27FC236}">
                  <a16:creationId xmlns:a16="http://schemas.microsoft.com/office/drawing/2014/main" id="{91CAF8AB-960C-4CBB-BBC4-57633C009B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17474" y="4579942"/>
              <a:ext cx="1297569" cy="1297569"/>
            </a:xfrm>
            <a:prstGeom prst="rect">
              <a:avLst/>
            </a:prstGeom>
          </p:spPr>
        </p:pic>
        <p:sp>
          <p:nvSpPr>
            <p:cNvPr id="36" name="CuadroTexto 35">
              <a:extLst>
                <a:ext uri="{FF2B5EF4-FFF2-40B4-BE49-F238E27FC236}">
                  <a16:creationId xmlns:a16="http://schemas.microsoft.com/office/drawing/2014/main" id="{5587F2DF-A015-4CD9-8ACA-4B2CB30BBCB8}"/>
                </a:ext>
              </a:extLst>
            </p:cNvPr>
            <p:cNvSpPr txBox="1"/>
            <p:nvPr/>
          </p:nvSpPr>
          <p:spPr>
            <a:xfrm>
              <a:off x="2784550" y="5812932"/>
              <a:ext cx="1278750" cy="307777"/>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Dev </a:t>
              </a:r>
              <a:r>
                <a:rPr lang="es-ES" sz="1400" b="1" dirty="0" err="1">
                  <a:solidFill>
                    <a:srgbClr val="26478D"/>
                  </a:solidFill>
                  <a:latin typeface="Arial" panose="020B0604020202020204" pitchFamily="34" charset="0"/>
                  <a:cs typeface="Arial" panose="020B0604020202020204" pitchFamily="34" charset="0"/>
                </a:rPr>
                <a:t>Team</a:t>
              </a:r>
              <a:endParaRPr lang="es-CO" sz="1400" b="1" dirty="0">
                <a:solidFill>
                  <a:srgbClr val="26478D"/>
                </a:solidFill>
                <a:latin typeface="Arial" panose="020B0604020202020204" pitchFamily="34" charset="0"/>
                <a:cs typeface="Arial" panose="020B0604020202020204" pitchFamily="34" charset="0"/>
              </a:endParaRPr>
            </a:p>
          </p:txBody>
        </p:sp>
      </p:grpSp>
      <p:grpSp>
        <p:nvGrpSpPr>
          <p:cNvPr id="43" name="Grupo 42">
            <a:extLst>
              <a:ext uri="{FF2B5EF4-FFF2-40B4-BE49-F238E27FC236}">
                <a16:creationId xmlns:a16="http://schemas.microsoft.com/office/drawing/2014/main" id="{441B7110-2782-4239-B127-75DDEB2FC418}"/>
              </a:ext>
            </a:extLst>
          </p:cNvPr>
          <p:cNvGrpSpPr/>
          <p:nvPr/>
        </p:nvGrpSpPr>
        <p:grpSpPr>
          <a:xfrm>
            <a:off x="5345964" y="4506666"/>
            <a:ext cx="1362499" cy="1820789"/>
            <a:chOff x="4648313" y="4575576"/>
            <a:chExt cx="1362499" cy="1820789"/>
          </a:xfrm>
        </p:grpSpPr>
        <p:pic>
          <p:nvPicPr>
            <p:cNvPr id="37" name="Imagen 36">
              <a:hlinkClick r:id="rId12" action="ppaction://hlinksldjump"/>
              <a:extLst>
                <a:ext uri="{FF2B5EF4-FFF2-40B4-BE49-F238E27FC236}">
                  <a16:creationId xmlns:a16="http://schemas.microsoft.com/office/drawing/2014/main" id="{486F8644-A7F6-4E67-BA0D-3C425897ECA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13243" y="4575576"/>
              <a:ext cx="1297569" cy="1297569"/>
            </a:xfrm>
            <a:prstGeom prst="rect">
              <a:avLst/>
            </a:prstGeom>
          </p:spPr>
        </p:pic>
        <p:sp>
          <p:nvSpPr>
            <p:cNvPr id="39" name="CuadroTexto 38">
              <a:extLst>
                <a:ext uri="{FF2B5EF4-FFF2-40B4-BE49-F238E27FC236}">
                  <a16:creationId xmlns:a16="http://schemas.microsoft.com/office/drawing/2014/main" id="{DF69F765-46A1-4610-959E-6530A898C93B}"/>
                </a:ext>
              </a:extLst>
            </p:cNvPr>
            <p:cNvSpPr txBox="1"/>
            <p:nvPr/>
          </p:nvSpPr>
          <p:spPr>
            <a:xfrm>
              <a:off x="4648313" y="5873145"/>
              <a:ext cx="1278751" cy="523220"/>
            </a:xfrm>
            <a:prstGeom prst="rect">
              <a:avLst/>
            </a:prstGeom>
            <a:noFill/>
          </p:spPr>
          <p:txBody>
            <a:bodyPr wrap="square" rtlCol="0">
              <a:spAutoFit/>
            </a:bodyPr>
            <a:lstStyle/>
            <a:p>
              <a:pPr algn="ctr"/>
              <a:r>
                <a:rPr lang="es-ES" sz="1400" b="1" dirty="0">
                  <a:solidFill>
                    <a:srgbClr val="26478D"/>
                  </a:solidFill>
                  <a:latin typeface="Arial" panose="020B0604020202020204" pitchFamily="34" charset="0"/>
                  <a:cs typeface="Arial" panose="020B0604020202020204" pitchFamily="34" charset="0"/>
                </a:rPr>
                <a:t>Scrum Master</a:t>
              </a:r>
              <a:endParaRPr lang="es-CO" sz="1400" b="1" dirty="0">
                <a:solidFill>
                  <a:srgbClr val="26478D"/>
                </a:solidFill>
                <a:latin typeface="Arial" panose="020B0604020202020204" pitchFamily="34" charset="0"/>
                <a:cs typeface="Arial" panose="020B0604020202020204" pitchFamily="34" charset="0"/>
              </a:endParaRPr>
            </a:p>
          </p:txBody>
        </p:sp>
      </p:grpSp>
      <p:grpSp>
        <p:nvGrpSpPr>
          <p:cNvPr id="41" name="Grupo 40">
            <a:extLst>
              <a:ext uri="{FF2B5EF4-FFF2-40B4-BE49-F238E27FC236}">
                <a16:creationId xmlns:a16="http://schemas.microsoft.com/office/drawing/2014/main" id="{2791FB21-CF3B-4ABA-BB3F-69FD693645C2}"/>
              </a:ext>
            </a:extLst>
          </p:cNvPr>
          <p:cNvGrpSpPr/>
          <p:nvPr/>
        </p:nvGrpSpPr>
        <p:grpSpPr>
          <a:xfrm>
            <a:off x="7624069" y="4579942"/>
            <a:ext cx="1427427" cy="1826551"/>
            <a:chOff x="6968504" y="4575576"/>
            <a:chExt cx="1427427" cy="1826551"/>
          </a:xfrm>
        </p:grpSpPr>
        <p:pic>
          <p:nvPicPr>
            <p:cNvPr id="40" name="Imagen 39">
              <a:hlinkClick r:id="rId14" action="ppaction://hlinksldjump"/>
              <a:extLst>
                <a:ext uri="{FF2B5EF4-FFF2-40B4-BE49-F238E27FC236}">
                  <a16:creationId xmlns:a16="http://schemas.microsoft.com/office/drawing/2014/main" id="{611B5FBE-EE74-4DBD-9067-7EE4D475863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97889" y="4575576"/>
              <a:ext cx="1297569" cy="1297569"/>
            </a:xfrm>
            <a:prstGeom prst="rect">
              <a:avLst/>
            </a:prstGeom>
          </p:spPr>
        </p:pic>
        <p:sp>
          <p:nvSpPr>
            <p:cNvPr id="42" name="CuadroTexto 41">
              <a:extLst>
                <a:ext uri="{FF2B5EF4-FFF2-40B4-BE49-F238E27FC236}">
                  <a16:creationId xmlns:a16="http://schemas.microsoft.com/office/drawing/2014/main" id="{5603F566-16E7-4B39-9677-5B95A0A32623}"/>
                </a:ext>
              </a:extLst>
            </p:cNvPr>
            <p:cNvSpPr txBox="1"/>
            <p:nvPr/>
          </p:nvSpPr>
          <p:spPr>
            <a:xfrm>
              <a:off x="6968504" y="5878907"/>
              <a:ext cx="1427427" cy="523220"/>
            </a:xfrm>
            <a:prstGeom prst="rect">
              <a:avLst/>
            </a:prstGeom>
            <a:noFill/>
          </p:spPr>
          <p:txBody>
            <a:bodyPr wrap="square" rtlCol="0">
              <a:spAutoFit/>
            </a:bodyPr>
            <a:lstStyle/>
            <a:p>
              <a:pPr algn="ctr"/>
              <a:r>
                <a:rPr lang="es-ES" sz="1400" b="1" dirty="0" err="1">
                  <a:solidFill>
                    <a:srgbClr val="26478D"/>
                  </a:solidFill>
                  <a:latin typeface="Arial" panose="020B0604020202020204" pitchFamily="34" charset="0"/>
                  <a:cs typeface="Arial" panose="020B0604020202020204" pitchFamily="34" charset="0"/>
                </a:rPr>
                <a:t>Product</a:t>
              </a:r>
              <a:r>
                <a:rPr lang="es-ES" sz="1400" b="1" dirty="0">
                  <a:solidFill>
                    <a:srgbClr val="26478D"/>
                  </a:solidFill>
                  <a:latin typeface="Arial" panose="020B0604020202020204" pitchFamily="34" charset="0"/>
                  <a:cs typeface="Arial" panose="020B0604020202020204" pitchFamily="34" charset="0"/>
                </a:rPr>
                <a:t> Owner</a:t>
              </a:r>
              <a:endParaRPr lang="es-CO" sz="1400" b="1" dirty="0">
                <a:solidFill>
                  <a:srgbClr val="26478D"/>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0947757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612775" y="271574"/>
            <a:ext cx="10515600" cy="1325563"/>
          </a:xfrm>
        </p:spPr>
        <p:txBody>
          <a:bodyPr>
            <a:normAutofit/>
          </a:bodyPr>
          <a:lstStyle/>
          <a:p>
            <a:r>
              <a:rPr lang="es-ES" sz="7200" b="1" dirty="0">
                <a:solidFill>
                  <a:srgbClr val="AD198D"/>
                </a:solidFill>
                <a:latin typeface="Candara" panose="020E0502030303020204" pitchFamily="34" charset="0"/>
              </a:rPr>
              <a:t>Artefactos</a:t>
            </a: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612775" y="1368537"/>
            <a:ext cx="106172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9E7B6F46-6297-4551-9E9D-DBF09A05FB08}"/>
              </a:ext>
            </a:extLst>
          </p:cNvPr>
          <p:cNvSpPr/>
          <p:nvPr/>
        </p:nvSpPr>
        <p:spPr>
          <a:xfrm>
            <a:off x="1905132" y="2045059"/>
            <a:ext cx="8032486" cy="162777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8" name="CuadroTexto 7">
            <a:extLst>
              <a:ext uri="{FF2B5EF4-FFF2-40B4-BE49-F238E27FC236}">
                <a16:creationId xmlns:a16="http://schemas.microsoft.com/office/drawing/2014/main" id="{30CDF1B3-37ED-48D1-9E8A-C4E2FBFB38E4}"/>
              </a:ext>
            </a:extLst>
          </p:cNvPr>
          <p:cNvSpPr txBox="1"/>
          <p:nvPr/>
        </p:nvSpPr>
        <p:spPr>
          <a:xfrm>
            <a:off x="1487913" y="2045059"/>
            <a:ext cx="430887" cy="1486559"/>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PROGRAM</a:t>
            </a:r>
            <a:endParaRPr lang="es-CO" sz="1600" b="1" dirty="0">
              <a:solidFill>
                <a:srgbClr val="575756"/>
              </a:solidFill>
              <a:latin typeface="Arial" panose="020B0604020202020204" pitchFamily="34" charset="0"/>
              <a:cs typeface="Arial" panose="020B0604020202020204" pitchFamily="34" charset="0"/>
            </a:endParaRPr>
          </a:p>
        </p:txBody>
      </p:sp>
      <p:pic>
        <p:nvPicPr>
          <p:cNvPr id="16" name="Imagen 15">
            <a:hlinkClick r:id="rId2" action="ppaction://hlinksldjump"/>
            <a:extLst>
              <a:ext uri="{FF2B5EF4-FFF2-40B4-BE49-F238E27FC236}">
                <a16:creationId xmlns:a16="http://schemas.microsoft.com/office/drawing/2014/main" id="{3791C5F0-950F-416A-911D-DDEAE7190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224" y="2375277"/>
            <a:ext cx="653814" cy="653814"/>
          </a:xfrm>
          <a:prstGeom prst="rect">
            <a:avLst/>
          </a:prstGeom>
        </p:spPr>
      </p:pic>
      <p:pic>
        <p:nvPicPr>
          <p:cNvPr id="4098" name="Picture 2" descr="https://www.scaledagileframework.com/wp-content/uploads/2018/04/Program-Solution-Backlogs_F01_PM.png">
            <a:hlinkClick r:id="rId4" action="ppaction://hlinksldjump"/>
            <a:extLst>
              <a:ext uri="{FF2B5EF4-FFF2-40B4-BE49-F238E27FC236}">
                <a16:creationId xmlns:a16="http://schemas.microsoft.com/office/drawing/2014/main" id="{88709A32-3360-402B-A87B-75C981983D45}"/>
              </a:ext>
            </a:extLst>
          </p:cNvPr>
          <p:cNvPicPr>
            <a:picLocks noChangeAspect="1" noChangeArrowheads="1"/>
          </p:cNvPicPr>
          <p:nvPr/>
        </p:nvPicPr>
        <p:blipFill rotWithShape="1">
          <a:blip r:embed="rId5" cstate="print">
            <a:clrChange>
              <a:clrFrom>
                <a:srgbClr val="FFFFFF"/>
              </a:clrFrom>
              <a:clrTo>
                <a:srgbClr val="FFFFFF">
                  <a:alpha val="0"/>
                </a:srgbClr>
              </a:clrTo>
            </a:clrChange>
            <a:duotone>
              <a:prstClr val="black"/>
              <a:srgbClr val="7030A0">
                <a:tint val="45000"/>
                <a:satMod val="400000"/>
              </a:srgbClr>
            </a:duotone>
            <a:extLst>
              <a:ext uri="{28A0092B-C50C-407E-A947-70E740481C1C}">
                <a14:useLocalDpi xmlns:a14="http://schemas.microsoft.com/office/drawing/2010/main" val="0"/>
              </a:ext>
            </a:extLst>
          </a:blip>
          <a:srcRect l="26953" r="18190"/>
          <a:stretch/>
        </p:blipFill>
        <p:spPr bwMode="auto">
          <a:xfrm>
            <a:off x="4205953" y="2339604"/>
            <a:ext cx="878597" cy="811482"/>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hlinkClick r:id="rId6" action="ppaction://hlinksldjump"/>
            <a:extLst>
              <a:ext uri="{FF2B5EF4-FFF2-40B4-BE49-F238E27FC236}">
                <a16:creationId xmlns:a16="http://schemas.microsoft.com/office/drawing/2014/main" id="{427DB915-A3AF-488B-9212-231BA4DB3A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36293" y="2407135"/>
            <a:ext cx="653814" cy="653814"/>
          </a:xfrm>
          <a:prstGeom prst="rect">
            <a:avLst/>
          </a:prstGeom>
        </p:spPr>
      </p:pic>
      <p:pic>
        <p:nvPicPr>
          <p:cNvPr id="22" name="Imagen 21">
            <a:hlinkClick r:id="rId8" action="ppaction://hlinksldjump"/>
            <a:extLst>
              <a:ext uri="{FF2B5EF4-FFF2-40B4-BE49-F238E27FC236}">
                <a16:creationId xmlns:a16="http://schemas.microsoft.com/office/drawing/2014/main" id="{CC4C930F-83CA-4ACC-AB7B-BDAD578804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75101" y="2379065"/>
            <a:ext cx="653814" cy="653814"/>
          </a:xfrm>
          <a:prstGeom prst="rect">
            <a:avLst/>
          </a:prstGeom>
        </p:spPr>
      </p:pic>
      <p:pic>
        <p:nvPicPr>
          <p:cNvPr id="24" name="Imagen 23">
            <a:hlinkClick r:id="rId10" action="ppaction://hlinksldjump"/>
            <a:extLst>
              <a:ext uri="{FF2B5EF4-FFF2-40B4-BE49-F238E27FC236}">
                <a16:creationId xmlns:a16="http://schemas.microsoft.com/office/drawing/2014/main" id="{AE45F695-BB0F-46D8-A40C-133B3CD087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88495" y="2375277"/>
            <a:ext cx="653814" cy="653814"/>
          </a:xfrm>
          <a:prstGeom prst="rect">
            <a:avLst/>
          </a:prstGeom>
        </p:spPr>
      </p:pic>
      <p:pic>
        <p:nvPicPr>
          <p:cNvPr id="26" name="Imagen 25">
            <a:hlinkClick r:id="rId12" action="ppaction://hlinksldjump"/>
            <a:extLst>
              <a:ext uri="{FF2B5EF4-FFF2-40B4-BE49-F238E27FC236}">
                <a16:creationId xmlns:a16="http://schemas.microsoft.com/office/drawing/2014/main" id="{06130FB2-D9CE-4277-8331-40888657B24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85038" y="2383553"/>
            <a:ext cx="653814" cy="653814"/>
          </a:xfrm>
          <a:prstGeom prst="rect">
            <a:avLst/>
          </a:prstGeom>
        </p:spPr>
      </p:pic>
      <p:pic>
        <p:nvPicPr>
          <p:cNvPr id="28" name="Imagen 27">
            <a:hlinkClick r:id="rId14" action="ppaction://hlinksldjump"/>
            <a:extLst>
              <a:ext uri="{FF2B5EF4-FFF2-40B4-BE49-F238E27FC236}">
                <a16:creationId xmlns:a16="http://schemas.microsoft.com/office/drawing/2014/main" id="{093C466B-C8EC-4F29-B7E7-15A79F1481D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71792" y="2383553"/>
            <a:ext cx="653814" cy="653814"/>
          </a:xfrm>
          <a:prstGeom prst="rect">
            <a:avLst/>
          </a:prstGeom>
        </p:spPr>
      </p:pic>
      <p:sp>
        <p:nvSpPr>
          <p:cNvPr id="31" name="CuadroTexto 30">
            <a:extLst>
              <a:ext uri="{FF2B5EF4-FFF2-40B4-BE49-F238E27FC236}">
                <a16:creationId xmlns:a16="http://schemas.microsoft.com/office/drawing/2014/main" id="{16DF53A3-7DCB-46A9-B8FB-FF572ED0DFF3}"/>
              </a:ext>
            </a:extLst>
          </p:cNvPr>
          <p:cNvSpPr txBox="1"/>
          <p:nvPr/>
        </p:nvSpPr>
        <p:spPr>
          <a:xfrm>
            <a:off x="2215715" y="3051532"/>
            <a:ext cx="740078" cy="276999"/>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Feature</a:t>
            </a:r>
            <a:endParaRPr lang="es-CO" sz="1200" b="1" dirty="0">
              <a:solidFill>
                <a:srgbClr val="26478D"/>
              </a:solidFill>
              <a:latin typeface="Arial" panose="020B0604020202020204" pitchFamily="34" charset="0"/>
              <a:cs typeface="Arial" panose="020B0604020202020204" pitchFamily="34" charset="0"/>
            </a:endParaRPr>
          </a:p>
        </p:txBody>
      </p:sp>
      <p:sp>
        <p:nvSpPr>
          <p:cNvPr id="34" name="CuadroTexto 33">
            <a:extLst>
              <a:ext uri="{FF2B5EF4-FFF2-40B4-BE49-F238E27FC236}">
                <a16:creationId xmlns:a16="http://schemas.microsoft.com/office/drawing/2014/main" id="{BB446ACE-A967-41D1-BD47-5E16BBDB12C4}"/>
              </a:ext>
            </a:extLst>
          </p:cNvPr>
          <p:cNvSpPr txBox="1"/>
          <p:nvPr/>
        </p:nvSpPr>
        <p:spPr>
          <a:xfrm>
            <a:off x="3109574" y="3060949"/>
            <a:ext cx="799464" cy="276999"/>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Enabler</a:t>
            </a:r>
            <a:endParaRPr lang="es-CO" sz="1200" b="1" dirty="0">
              <a:solidFill>
                <a:srgbClr val="26478D"/>
              </a:solidFill>
              <a:latin typeface="Arial" panose="020B0604020202020204" pitchFamily="34" charset="0"/>
              <a:cs typeface="Arial" panose="020B0604020202020204" pitchFamily="34" charset="0"/>
            </a:endParaRPr>
          </a:p>
        </p:txBody>
      </p:sp>
      <p:sp>
        <p:nvSpPr>
          <p:cNvPr id="35" name="CuadroTexto 34">
            <a:extLst>
              <a:ext uri="{FF2B5EF4-FFF2-40B4-BE49-F238E27FC236}">
                <a16:creationId xmlns:a16="http://schemas.microsoft.com/office/drawing/2014/main" id="{0B7B4D10-F19C-4A9D-A316-1918A03E90E2}"/>
              </a:ext>
            </a:extLst>
          </p:cNvPr>
          <p:cNvSpPr txBox="1"/>
          <p:nvPr/>
        </p:nvSpPr>
        <p:spPr>
          <a:xfrm>
            <a:off x="4232831" y="3088489"/>
            <a:ext cx="799464"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Backlog </a:t>
            </a:r>
            <a:r>
              <a:rPr lang="es-ES" sz="1200" b="1" dirty="0" err="1">
                <a:solidFill>
                  <a:srgbClr val="26478D"/>
                </a:solidFill>
                <a:latin typeface="Arial" panose="020B0604020202020204" pitchFamily="34" charset="0"/>
                <a:cs typeface="Arial" panose="020B0604020202020204" pitchFamily="34" charset="0"/>
              </a:rPr>
              <a:t>Feature</a:t>
            </a:r>
            <a:endParaRPr lang="es-CO" sz="1200" b="1" dirty="0">
              <a:solidFill>
                <a:srgbClr val="26478D"/>
              </a:solidFill>
              <a:latin typeface="Arial" panose="020B0604020202020204" pitchFamily="34" charset="0"/>
              <a:cs typeface="Arial" panose="020B0604020202020204" pitchFamily="34" charset="0"/>
            </a:endParaRPr>
          </a:p>
        </p:txBody>
      </p:sp>
      <p:sp>
        <p:nvSpPr>
          <p:cNvPr id="36" name="CuadroTexto 35">
            <a:extLst>
              <a:ext uri="{FF2B5EF4-FFF2-40B4-BE49-F238E27FC236}">
                <a16:creationId xmlns:a16="http://schemas.microsoft.com/office/drawing/2014/main" id="{EA43664A-4E9D-459E-833E-8535DBAD10EA}"/>
              </a:ext>
            </a:extLst>
          </p:cNvPr>
          <p:cNvSpPr txBox="1"/>
          <p:nvPr/>
        </p:nvSpPr>
        <p:spPr>
          <a:xfrm>
            <a:off x="5395063" y="3080609"/>
            <a:ext cx="878596" cy="461665"/>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Program</a:t>
            </a:r>
            <a:r>
              <a:rPr lang="es-ES" sz="1200" b="1" dirty="0">
                <a:solidFill>
                  <a:srgbClr val="26478D"/>
                </a:solidFill>
                <a:latin typeface="Arial" panose="020B0604020202020204" pitchFamily="34" charset="0"/>
                <a:cs typeface="Arial" panose="020B0604020202020204" pitchFamily="34" charset="0"/>
              </a:rPr>
              <a:t> </a:t>
            </a:r>
            <a:r>
              <a:rPr lang="es-ES" sz="1200" b="1" dirty="0" err="1">
                <a:solidFill>
                  <a:srgbClr val="26478D"/>
                </a:solidFill>
                <a:latin typeface="Arial" panose="020B0604020202020204" pitchFamily="34" charset="0"/>
                <a:cs typeface="Arial" panose="020B0604020202020204" pitchFamily="34" charset="0"/>
              </a:rPr>
              <a:t>Board</a:t>
            </a:r>
            <a:endParaRPr lang="es-CO" sz="1200" b="1" dirty="0">
              <a:solidFill>
                <a:srgbClr val="26478D"/>
              </a:solidFill>
              <a:latin typeface="Arial" panose="020B0604020202020204" pitchFamily="34" charset="0"/>
              <a:cs typeface="Arial" panose="020B0604020202020204" pitchFamily="34" charset="0"/>
            </a:endParaRPr>
          </a:p>
        </p:txBody>
      </p:sp>
      <p:sp>
        <p:nvSpPr>
          <p:cNvPr id="37" name="CuadroTexto 36">
            <a:extLst>
              <a:ext uri="{FF2B5EF4-FFF2-40B4-BE49-F238E27FC236}">
                <a16:creationId xmlns:a16="http://schemas.microsoft.com/office/drawing/2014/main" id="{9D56E4D1-8951-4561-AC5E-219ECCF8D2BB}"/>
              </a:ext>
            </a:extLst>
          </p:cNvPr>
          <p:cNvSpPr txBox="1"/>
          <p:nvPr/>
        </p:nvSpPr>
        <p:spPr>
          <a:xfrm>
            <a:off x="6506724" y="3077938"/>
            <a:ext cx="916320"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Objetivos PI</a:t>
            </a:r>
            <a:endParaRPr lang="es-CO" sz="1200" b="1" dirty="0">
              <a:solidFill>
                <a:srgbClr val="26478D"/>
              </a:solidFill>
              <a:latin typeface="Arial" panose="020B0604020202020204" pitchFamily="34" charset="0"/>
              <a:cs typeface="Arial" panose="020B0604020202020204" pitchFamily="34" charset="0"/>
            </a:endParaRPr>
          </a:p>
        </p:txBody>
      </p:sp>
      <p:sp>
        <p:nvSpPr>
          <p:cNvPr id="38" name="CuadroTexto 37">
            <a:extLst>
              <a:ext uri="{FF2B5EF4-FFF2-40B4-BE49-F238E27FC236}">
                <a16:creationId xmlns:a16="http://schemas.microsoft.com/office/drawing/2014/main" id="{05CCDD8D-39DB-4A88-9CF4-A5C6673F8E71}"/>
              </a:ext>
            </a:extLst>
          </p:cNvPr>
          <p:cNvSpPr txBox="1"/>
          <p:nvPr/>
        </p:nvSpPr>
        <p:spPr>
          <a:xfrm>
            <a:off x="7466030" y="3029091"/>
            <a:ext cx="1047031"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Mapa Riesgos PI</a:t>
            </a:r>
            <a:endParaRPr lang="es-CO" sz="1200" b="1" dirty="0">
              <a:solidFill>
                <a:srgbClr val="26478D"/>
              </a:solidFill>
              <a:latin typeface="Arial" panose="020B0604020202020204" pitchFamily="34" charset="0"/>
              <a:cs typeface="Arial" panose="020B0604020202020204" pitchFamily="34" charset="0"/>
            </a:endParaRPr>
          </a:p>
        </p:txBody>
      </p:sp>
      <p:sp>
        <p:nvSpPr>
          <p:cNvPr id="39" name="CuadroTexto 38">
            <a:extLst>
              <a:ext uri="{FF2B5EF4-FFF2-40B4-BE49-F238E27FC236}">
                <a16:creationId xmlns:a16="http://schemas.microsoft.com/office/drawing/2014/main" id="{C6D2A635-FC93-480E-8D82-38E50BC6FC2F}"/>
              </a:ext>
            </a:extLst>
          </p:cNvPr>
          <p:cNvSpPr txBox="1"/>
          <p:nvPr/>
        </p:nvSpPr>
        <p:spPr>
          <a:xfrm>
            <a:off x="8698967" y="3088489"/>
            <a:ext cx="799464" cy="276999"/>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Plan PI</a:t>
            </a:r>
            <a:endParaRPr lang="es-CO" sz="1200" b="1" dirty="0">
              <a:solidFill>
                <a:srgbClr val="26478D"/>
              </a:solidFill>
              <a:latin typeface="Arial" panose="020B0604020202020204" pitchFamily="34" charset="0"/>
              <a:cs typeface="Arial" panose="020B0604020202020204" pitchFamily="34" charset="0"/>
            </a:endParaRPr>
          </a:p>
        </p:txBody>
      </p:sp>
      <p:grpSp>
        <p:nvGrpSpPr>
          <p:cNvPr id="32" name="Grupo 31">
            <a:extLst>
              <a:ext uri="{FF2B5EF4-FFF2-40B4-BE49-F238E27FC236}">
                <a16:creationId xmlns:a16="http://schemas.microsoft.com/office/drawing/2014/main" id="{7DC5FB62-75E0-457D-A331-ABADBA69A5B0}"/>
              </a:ext>
            </a:extLst>
          </p:cNvPr>
          <p:cNvGrpSpPr/>
          <p:nvPr/>
        </p:nvGrpSpPr>
        <p:grpSpPr>
          <a:xfrm>
            <a:off x="1487913" y="3921959"/>
            <a:ext cx="8444577" cy="1567504"/>
            <a:chOff x="1204248" y="3785546"/>
            <a:chExt cx="8444577" cy="1567504"/>
          </a:xfrm>
        </p:grpSpPr>
        <p:sp>
          <p:nvSpPr>
            <p:cNvPr id="7" name="Rectángulo 6">
              <a:extLst>
                <a:ext uri="{FF2B5EF4-FFF2-40B4-BE49-F238E27FC236}">
                  <a16:creationId xmlns:a16="http://schemas.microsoft.com/office/drawing/2014/main" id="{09B3C96E-0B47-4912-A5BA-72E32EC4D3EF}"/>
                </a:ext>
              </a:extLst>
            </p:cNvPr>
            <p:cNvSpPr/>
            <p:nvPr/>
          </p:nvSpPr>
          <p:spPr>
            <a:xfrm>
              <a:off x="1624241" y="3785546"/>
              <a:ext cx="8024584" cy="156750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BC21A749-8A8B-4518-8908-C9E0F294ECB4}"/>
                </a:ext>
              </a:extLst>
            </p:cNvPr>
            <p:cNvSpPr txBox="1"/>
            <p:nvPr/>
          </p:nvSpPr>
          <p:spPr>
            <a:xfrm>
              <a:off x="1204248" y="3960303"/>
              <a:ext cx="430887" cy="1093987"/>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TEAM</a:t>
              </a:r>
              <a:endParaRPr lang="es-CO" sz="1600" b="1" dirty="0">
                <a:solidFill>
                  <a:srgbClr val="575756"/>
                </a:solidFill>
                <a:latin typeface="Arial" panose="020B0604020202020204" pitchFamily="34" charset="0"/>
                <a:cs typeface="Arial" panose="020B0604020202020204" pitchFamily="34" charset="0"/>
              </a:endParaRPr>
            </a:p>
          </p:txBody>
        </p:sp>
        <p:pic>
          <p:nvPicPr>
            <p:cNvPr id="12" name="Imagen 11">
              <a:hlinkClick r:id="rId16" action="ppaction://hlinksldjump"/>
              <a:extLst>
                <a:ext uri="{FF2B5EF4-FFF2-40B4-BE49-F238E27FC236}">
                  <a16:creationId xmlns:a16="http://schemas.microsoft.com/office/drawing/2014/main" id="{AAC42C3F-FD02-4928-A7A4-636A969589C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06005" y="4007096"/>
              <a:ext cx="653814" cy="653814"/>
            </a:xfrm>
            <a:prstGeom prst="rect">
              <a:avLst/>
            </a:prstGeom>
          </p:spPr>
        </p:pic>
        <p:pic>
          <p:nvPicPr>
            <p:cNvPr id="14" name="Imagen 13">
              <a:hlinkClick r:id="rId18" action="ppaction://hlinksldjump"/>
              <a:extLst>
                <a:ext uri="{FF2B5EF4-FFF2-40B4-BE49-F238E27FC236}">
                  <a16:creationId xmlns:a16="http://schemas.microsoft.com/office/drawing/2014/main" id="{8825C447-61A8-4875-A931-57F6BA9A479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99753" y="4058278"/>
              <a:ext cx="653814" cy="653814"/>
            </a:xfrm>
            <a:prstGeom prst="rect">
              <a:avLst/>
            </a:prstGeom>
          </p:spPr>
        </p:pic>
        <p:pic>
          <p:nvPicPr>
            <p:cNvPr id="18" name="Imagen 17">
              <a:hlinkClick r:id="rId20" action="ppaction://hlinksldjump"/>
              <a:extLst>
                <a:ext uri="{FF2B5EF4-FFF2-40B4-BE49-F238E27FC236}">
                  <a16:creationId xmlns:a16="http://schemas.microsoft.com/office/drawing/2014/main" id="{ED8DE65A-4640-4159-B73D-1E6055410F0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625253" y="4073292"/>
              <a:ext cx="653814" cy="653814"/>
            </a:xfrm>
            <a:prstGeom prst="rect">
              <a:avLst/>
            </a:prstGeom>
          </p:spPr>
        </p:pic>
        <p:pic>
          <p:nvPicPr>
            <p:cNvPr id="4100" name="Picture 4" descr="https://www.scaledagileframework.com/wp-content/uploads/2014/07/F2-Team-Backlog-Capacity-Allocation_WP-1.png">
              <a:hlinkClick r:id="rId22" action="ppaction://hlinksldjump"/>
              <a:extLst>
                <a:ext uri="{FF2B5EF4-FFF2-40B4-BE49-F238E27FC236}">
                  <a16:creationId xmlns:a16="http://schemas.microsoft.com/office/drawing/2014/main" id="{05241EBF-C296-4627-887E-B69D862DC4C4}"/>
                </a:ext>
              </a:extLst>
            </p:cNvPr>
            <p:cNvPicPr>
              <a:picLocks noChangeAspect="1" noChangeArrowheads="1"/>
            </p:cNvPicPr>
            <p:nvPr/>
          </p:nvPicPr>
          <p:blipFill rotWithShape="1">
            <a:blip r:embed="rId23">
              <a:clrChange>
                <a:clrFrom>
                  <a:srgbClr val="FFFFFF"/>
                </a:clrFrom>
                <a:clrTo>
                  <a:srgbClr val="FFFFFF">
                    <a:alpha val="0"/>
                  </a:srgbClr>
                </a:clrTo>
              </a:clrChange>
              <a:duotone>
                <a:prstClr val="black"/>
                <a:srgbClr val="7030A0">
                  <a:tint val="45000"/>
                  <a:satMod val="400000"/>
                </a:srgbClr>
              </a:duotone>
              <a:extLst>
                <a:ext uri="{28A0092B-C50C-407E-A947-70E740481C1C}">
                  <a14:useLocalDpi xmlns:a14="http://schemas.microsoft.com/office/drawing/2010/main" val="0"/>
                </a:ext>
              </a:extLst>
            </a:blip>
            <a:srcRect l="1428" t="9247" r="90572" b="19624"/>
            <a:stretch/>
          </p:blipFill>
          <p:spPr bwMode="auto">
            <a:xfrm>
              <a:off x="5858169" y="3960303"/>
              <a:ext cx="244596" cy="866775"/>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n 29">
              <a:hlinkClick r:id="rId24" action="ppaction://hlinksldjump"/>
              <a:extLst>
                <a:ext uri="{FF2B5EF4-FFF2-40B4-BE49-F238E27FC236}">
                  <a16:creationId xmlns:a16="http://schemas.microsoft.com/office/drawing/2014/main" id="{629E3386-9B22-4AA9-AB0D-786F5B9A738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837112" y="4048402"/>
              <a:ext cx="653814" cy="653814"/>
            </a:xfrm>
            <a:prstGeom prst="rect">
              <a:avLst/>
            </a:prstGeom>
          </p:spPr>
        </p:pic>
        <p:sp>
          <p:nvSpPr>
            <p:cNvPr id="40" name="CuadroTexto 39">
              <a:extLst>
                <a:ext uri="{FF2B5EF4-FFF2-40B4-BE49-F238E27FC236}">
                  <a16:creationId xmlns:a16="http://schemas.microsoft.com/office/drawing/2014/main" id="{4E99579F-67FA-4951-AD6B-978164BCA2C7}"/>
                </a:ext>
              </a:extLst>
            </p:cNvPr>
            <p:cNvSpPr txBox="1"/>
            <p:nvPr/>
          </p:nvSpPr>
          <p:spPr>
            <a:xfrm>
              <a:off x="1841926" y="4690259"/>
              <a:ext cx="1128315" cy="461665"/>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Definition</a:t>
              </a:r>
              <a:r>
                <a:rPr lang="es-ES" sz="1200" b="1" dirty="0">
                  <a:solidFill>
                    <a:srgbClr val="26478D"/>
                  </a:solidFill>
                  <a:latin typeface="Arial" panose="020B0604020202020204" pitchFamily="34" charset="0"/>
                  <a:cs typeface="Arial" panose="020B0604020202020204" pitchFamily="34" charset="0"/>
                </a:rPr>
                <a:t> </a:t>
              </a:r>
              <a:r>
                <a:rPr lang="es-ES" sz="1200" b="1" dirty="0" err="1">
                  <a:solidFill>
                    <a:srgbClr val="26478D"/>
                  </a:solidFill>
                  <a:latin typeface="Arial" panose="020B0604020202020204" pitchFamily="34" charset="0"/>
                  <a:cs typeface="Arial" panose="020B0604020202020204" pitchFamily="34" charset="0"/>
                </a:rPr>
                <a:t>of</a:t>
              </a:r>
              <a:r>
                <a:rPr lang="es-ES" sz="1200" b="1" dirty="0">
                  <a:solidFill>
                    <a:srgbClr val="26478D"/>
                  </a:solidFill>
                  <a:latin typeface="Arial" panose="020B0604020202020204" pitchFamily="34" charset="0"/>
                  <a:cs typeface="Arial" panose="020B0604020202020204" pitchFamily="34" charset="0"/>
                </a:rPr>
                <a:t> </a:t>
              </a:r>
              <a:r>
                <a:rPr lang="es-ES" sz="1200" b="1" dirty="0" err="1">
                  <a:solidFill>
                    <a:srgbClr val="26478D"/>
                  </a:solidFill>
                  <a:latin typeface="Arial" panose="020B0604020202020204" pitchFamily="34" charset="0"/>
                  <a:cs typeface="Arial" panose="020B0604020202020204" pitchFamily="34" charset="0"/>
                </a:rPr>
                <a:t>Ready</a:t>
              </a:r>
              <a:endParaRPr lang="es-CO" sz="1200" b="1" dirty="0">
                <a:solidFill>
                  <a:srgbClr val="26478D"/>
                </a:solidFill>
                <a:latin typeface="Arial" panose="020B0604020202020204" pitchFamily="34" charset="0"/>
                <a:cs typeface="Arial" panose="020B0604020202020204" pitchFamily="34" charset="0"/>
              </a:endParaRPr>
            </a:p>
          </p:txBody>
        </p:sp>
        <p:sp>
          <p:nvSpPr>
            <p:cNvPr id="41" name="CuadroTexto 40">
              <a:extLst>
                <a:ext uri="{FF2B5EF4-FFF2-40B4-BE49-F238E27FC236}">
                  <a16:creationId xmlns:a16="http://schemas.microsoft.com/office/drawing/2014/main" id="{42D323A5-5955-43BB-8168-41DD92176755}"/>
                </a:ext>
              </a:extLst>
            </p:cNvPr>
            <p:cNvSpPr txBox="1"/>
            <p:nvPr/>
          </p:nvSpPr>
          <p:spPr>
            <a:xfrm>
              <a:off x="3130608" y="4690378"/>
              <a:ext cx="1128315" cy="461665"/>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Definition</a:t>
              </a:r>
              <a:r>
                <a:rPr lang="es-ES" sz="1200" b="1" dirty="0">
                  <a:solidFill>
                    <a:srgbClr val="26478D"/>
                  </a:solidFill>
                  <a:latin typeface="Arial" panose="020B0604020202020204" pitchFamily="34" charset="0"/>
                  <a:cs typeface="Arial" panose="020B0604020202020204" pitchFamily="34" charset="0"/>
                </a:rPr>
                <a:t> </a:t>
              </a:r>
              <a:r>
                <a:rPr lang="es-ES" sz="1200" b="1" dirty="0" err="1">
                  <a:solidFill>
                    <a:srgbClr val="26478D"/>
                  </a:solidFill>
                  <a:latin typeface="Arial" panose="020B0604020202020204" pitchFamily="34" charset="0"/>
                  <a:cs typeface="Arial" panose="020B0604020202020204" pitchFamily="34" charset="0"/>
                </a:rPr>
                <a:t>of</a:t>
              </a:r>
              <a:r>
                <a:rPr lang="es-ES" sz="1200" b="1" dirty="0">
                  <a:solidFill>
                    <a:srgbClr val="26478D"/>
                  </a:solidFill>
                  <a:latin typeface="Arial" panose="020B0604020202020204" pitchFamily="34" charset="0"/>
                  <a:cs typeface="Arial" panose="020B0604020202020204" pitchFamily="34" charset="0"/>
                </a:rPr>
                <a:t> Done</a:t>
              </a:r>
              <a:endParaRPr lang="es-CO" sz="1200" b="1" dirty="0">
                <a:solidFill>
                  <a:srgbClr val="26478D"/>
                </a:solidFill>
                <a:latin typeface="Arial" panose="020B0604020202020204" pitchFamily="34" charset="0"/>
                <a:cs typeface="Arial" panose="020B0604020202020204" pitchFamily="34" charset="0"/>
              </a:endParaRPr>
            </a:p>
          </p:txBody>
        </p:sp>
        <p:sp>
          <p:nvSpPr>
            <p:cNvPr id="42" name="CuadroTexto 41">
              <a:extLst>
                <a:ext uri="{FF2B5EF4-FFF2-40B4-BE49-F238E27FC236}">
                  <a16:creationId xmlns:a16="http://schemas.microsoft.com/office/drawing/2014/main" id="{1578204B-DC17-4B43-8A67-D659E73E4F92}"/>
                </a:ext>
              </a:extLst>
            </p:cNvPr>
            <p:cNvSpPr txBox="1"/>
            <p:nvPr/>
          </p:nvSpPr>
          <p:spPr>
            <a:xfrm>
              <a:off x="4364943" y="4709309"/>
              <a:ext cx="1128315" cy="461665"/>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Historias de Usuario</a:t>
              </a:r>
              <a:endParaRPr lang="es-CO" sz="1200" b="1" dirty="0">
                <a:solidFill>
                  <a:srgbClr val="26478D"/>
                </a:solidFill>
                <a:latin typeface="Arial" panose="020B0604020202020204" pitchFamily="34" charset="0"/>
                <a:cs typeface="Arial" panose="020B0604020202020204" pitchFamily="34" charset="0"/>
              </a:endParaRPr>
            </a:p>
          </p:txBody>
        </p:sp>
        <p:sp>
          <p:nvSpPr>
            <p:cNvPr id="43" name="CuadroTexto 42">
              <a:extLst>
                <a:ext uri="{FF2B5EF4-FFF2-40B4-BE49-F238E27FC236}">
                  <a16:creationId xmlns:a16="http://schemas.microsoft.com/office/drawing/2014/main" id="{F7AD6535-A12B-4A6A-875F-DF16A5368A0F}"/>
                </a:ext>
              </a:extLst>
            </p:cNvPr>
            <p:cNvSpPr txBox="1"/>
            <p:nvPr/>
          </p:nvSpPr>
          <p:spPr>
            <a:xfrm>
              <a:off x="5416309" y="4727106"/>
              <a:ext cx="1128315" cy="461665"/>
            </a:xfrm>
            <a:prstGeom prst="rect">
              <a:avLst/>
            </a:prstGeom>
            <a:noFill/>
          </p:spPr>
          <p:txBody>
            <a:bodyPr wrap="square" rtlCol="0">
              <a:spAutoFit/>
            </a:bodyPr>
            <a:lstStyle/>
            <a:p>
              <a:pPr algn="ctr"/>
              <a:r>
                <a:rPr lang="es-ES" sz="1200" b="1" dirty="0" err="1">
                  <a:solidFill>
                    <a:srgbClr val="26478D"/>
                  </a:solidFill>
                  <a:latin typeface="Arial" panose="020B0604020202020204" pitchFamily="34" charset="0"/>
                  <a:cs typeface="Arial" panose="020B0604020202020204" pitchFamily="34" charset="0"/>
                </a:rPr>
                <a:t>Iteration</a:t>
              </a:r>
              <a:r>
                <a:rPr lang="es-ES" sz="1200" b="1" dirty="0">
                  <a:solidFill>
                    <a:srgbClr val="26478D"/>
                  </a:solidFill>
                  <a:latin typeface="Arial" panose="020B0604020202020204" pitchFamily="34" charset="0"/>
                  <a:cs typeface="Arial" panose="020B0604020202020204" pitchFamily="34" charset="0"/>
                </a:rPr>
                <a:t> Backlog</a:t>
              </a:r>
              <a:endParaRPr lang="es-CO" sz="1200" b="1" dirty="0">
                <a:solidFill>
                  <a:srgbClr val="26478D"/>
                </a:solidFill>
                <a:latin typeface="Arial" panose="020B0604020202020204" pitchFamily="34" charset="0"/>
                <a:cs typeface="Arial" panose="020B0604020202020204" pitchFamily="34" charset="0"/>
              </a:endParaRPr>
            </a:p>
          </p:txBody>
        </p:sp>
        <p:sp>
          <p:nvSpPr>
            <p:cNvPr id="44" name="CuadroTexto 43">
              <a:extLst>
                <a:ext uri="{FF2B5EF4-FFF2-40B4-BE49-F238E27FC236}">
                  <a16:creationId xmlns:a16="http://schemas.microsoft.com/office/drawing/2014/main" id="{952B0A31-FCD2-4EB9-ABA5-F227D0596753}"/>
                </a:ext>
              </a:extLst>
            </p:cNvPr>
            <p:cNvSpPr txBox="1"/>
            <p:nvPr/>
          </p:nvSpPr>
          <p:spPr>
            <a:xfrm>
              <a:off x="6613079" y="4727106"/>
              <a:ext cx="1128315" cy="276999"/>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MPV</a:t>
              </a:r>
              <a:endParaRPr lang="es-CO" sz="1200" b="1" dirty="0">
                <a:solidFill>
                  <a:srgbClr val="26478D"/>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5718706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D7E3C468-3606-4164-BF63-CE1FE9BB952B}"/>
              </a:ext>
            </a:extLst>
          </p:cNvPr>
          <p:cNvSpPr>
            <a:spLocks noGrp="1"/>
          </p:cNvSpPr>
          <p:nvPr>
            <p:ph type="title"/>
          </p:nvPr>
        </p:nvSpPr>
        <p:spPr>
          <a:xfrm>
            <a:off x="912768" y="2429643"/>
            <a:ext cx="3952846" cy="1325563"/>
          </a:xfrm>
        </p:spPr>
        <p:txBody>
          <a:bodyPr>
            <a:normAutofit/>
          </a:bodyPr>
          <a:lstStyle/>
          <a:p>
            <a:r>
              <a:rPr lang="es-ES" sz="7200" b="1" dirty="0">
                <a:solidFill>
                  <a:srgbClr val="AD198D"/>
                </a:solidFill>
                <a:latin typeface="Candara" panose="020E0502030303020204" pitchFamily="34" charset="0"/>
              </a:rPr>
              <a:t>Roles</a:t>
            </a:r>
          </a:p>
        </p:txBody>
      </p:sp>
      <p:cxnSp>
        <p:nvCxnSpPr>
          <p:cNvPr id="5" name="Conector recto 4">
            <a:extLst>
              <a:ext uri="{FF2B5EF4-FFF2-40B4-BE49-F238E27FC236}">
                <a16:creationId xmlns:a16="http://schemas.microsoft.com/office/drawing/2014/main" id="{EEEA9B34-3456-4DD6-996F-664B72C41973}"/>
              </a:ext>
            </a:extLst>
          </p:cNvPr>
          <p:cNvCxnSpPr>
            <a:cxnSpLocks/>
          </p:cNvCxnSpPr>
          <p:nvPr/>
        </p:nvCxnSpPr>
        <p:spPr>
          <a:xfrm>
            <a:off x="862434" y="3635571"/>
            <a:ext cx="1000037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4713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2E96B2FA-A30D-4DE6-8B22-FD67A2FADCFC}"/>
              </a:ext>
            </a:extLst>
          </p:cNvPr>
          <p:cNvSpPr/>
          <p:nvPr/>
        </p:nvSpPr>
        <p:spPr>
          <a:xfrm>
            <a:off x="5659903" y="4472126"/>
            <a:ext cx="5688930" cy="21748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14" name="Rectángulo 13">
            <a:extLst>
              <a:ext uri="{FF2B5EF4-FFF2-40B4-BE49-F238E27FC236}">
                <a16:creationId xmlns:a16="http://schemas.microsoft.com/office/drawing/2014/main" id="{D3AA7893-3691-40D6-916A-DB5AEA02DD97}"/>
              </a:ext>
            </a:extLst>
          </p:cNvPr>
          <p:cNvSpPr/>
          <p:nvPr/>
        </p:nvSpPr>
        <p:spPr>
          <a:xfrm>
            <a:off x="5708516" y="1694696"/>
            <a:ext cx="5688930" cy="21752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4" name="Título 3">
            <a:extLst>
              <a:ext uri="{FF2B5EF4-FFF2-40B4-BE49-F238E27FC236}">
                <a16:creationId xmlns:a16="http://schemas.microsoft.com/office/drawing/2014/main" id="{41161839-FAA6-4BD1-A6C2-A26BC167B848}"/>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Candara" panose="020E0502030303020204" pitchFamily="34" charset="0"/>
              </a:rPr>
              <a:t>Business Owner</a:t>
            </a:r>
          </a:p>
        </p:txBody>
      </p:sp>
      <p:cxnSp>
        <p:nvCxnSpPr>
          <p:cNvPr id="5" name="Conector recto 4">
            <a:extLst>
              <a:ext uri="{FF2B5EF4-FFF2-40B4-BE49-F238E27FC236}">
                <a16:creationId xmlns:a16="http://schemas.microsoft.com/office/drawing/2014/main" id="{4D1EC295-A48E-4DCD-B50A-5B0990B7745F}"/>
              </a:ext>
            </a:extLst>
          </p:cNvPr>
          <p:cNvCxnSpPr/>
          <p:nvPr/>
        </p:nvCxnSpPr>
        <p:spPr>
          <a:xfrm>
            <a:off x="645952"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29A59D95-C234-4205-96A5-3A3E3B266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443" y="1334175"/>
            <a:ext cx="3438541" cy="3438541"/>
          </a:xfrm>
          <a:prstGeom prst="rect">
            <a:avLst/>
          </a:prstGeom>
        </p:spPr>
      </p:pic>
      <p:sp>
        <p:nvSpPr>
          <p:cNvPr id="8" name="Rectángulo 7">
            <a:extLst>
              <a:ext uri="{FF2B5EF4-FFF2-40B4-BE49-F238E27FC236}">
                <a16:creationId xmlns:a16="http://schemas.microsoft.com/office/drawing/2014/main" id="{C0769C90-13CA-469B-B257-A3184571D0A9}"/>
              </a:ext>
            </a:extLst>
          </p:cNvPr>
          <p:cNvSpPr/>
          <p:nvPr/>
        </p:nvSpPr>
        <p:spPr>
          <a:xfrm>
            <a:off x="508001" y="4629076"/>
            <a:ext cx="4593705" cy="1815882"/>
          </a:xfrm>
          <a:prstGeom prst="rect">
            <a:avLst/>
          </a:prstGeom>
        </p:spPr>
        <p:txBody>
          <a:bodyPr wrap="square">
            <a:spAutoFit/>
          </a:bodyPr>
          <a:lstStyle/>
          <a:p>
            <a:pPr algn="just">
              <a:buNone/>
            </a:pPr>
            <a:r>
              <a:rPr lang="es-ES" altLang="en-US" sz="1600" dirty="0">
                <a:solidFill>
                  <a:srgbClr val="575756"/>
                </a:solidFill>
                <a:latin typeface="Arial" panose="020B0604020202020204" pitchFamily="34" charset="0"/>
                <a:cs typeface="Arial" panose="020B0604020202020204" pitchFamily="34" charset="0"/>
              </a:rPr>
              <a:t>Son los dueños del negocio, es una persona o un grupo de personas, que poseen un alto conocimiento del valor comercial del negocio, y el retorno de inversión que se espera. Además son los encargados de  conectar los Objetivos de los PI con los objetivos estratégicos de la organización.</a:t>
            </a:r>
          </a:p>
        </p:txBody>
      </p:sp>
      <p:sp>
        <p:nvSpPr>
          <p:cNvPr id="11" name="Rectángulo: esquinas redondeadas 10">
            <a:extLst>
              <a:ext uri="{FF2B5EF4-FFF2-40B4-BE49-F238E27FC236}">
                <a16:creationId xmlns:a16="http://schemas.microsoft.com/office/drawing/2014/main" id="{003F2E95-0BC8-4CCA-9B62-B4694656D2BC}"/>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sp>
        <p:nvSpPr>
          <p:cNvPr id="13" name="Rectángulo 12">
            <a:extLst>
              <a:ext uri="{FF2B5EF4-FFF2-40B4-BE49-F238E27FC236}">
                <a16:creationId xmlns:a16="http://schemas.microsoft.com/office/drawing/2014/main" id="{35EFC573-3310-45FE-A47A-93A5B0A97D33}"/>
              </a:ext>
            </a:extLst>
          </p:cNvPr>
          <p:cNvSpPr/>
          <p:nvPr/>
        </p:nvSpPr>
        <p:spPr>
          <a:xfrm>
            <a:off x="5820229" y="1844039"/>
            <a:ext cx="5341323" cy="1815882"/>
          </a:xfrm>
          <a:prstGeom prst="rect">
            <a:avLst/>
          </a:prstGeom>
        </p:spPr>
        <p:txBody>
          <a:bodyPr wrap="square">
            <a:spAutoFit/>
          </a:bodyPr>
          <a:lstStyle/>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Ayudar en la preparación de PI, con el refinamiento de las </a:t>
            </a:r>
            <a:r>
              <a:rPr lang="es-ES" altLang="en-US" sz="1400" dirty="0" err="1">
                <a:solidFill>
                  <a:srgbClr val="575756"/>
                </a:solidFill>
                <a:latin typeface="Arial" panose="020B0604020202020204" pitchFamily="34" charset="0"/>
                <a:cs typeface="Arial" panose="020B0604020202020204" pitchFamily="34" charset="0"/>
              </a:rPr>
              <a:t>Feature</a:t>
            </a:r>
            <a:r>
              <a:rPr lang="es-ES" altLang="en-US" sz="1400" dirty="0">
                <a:solidFill>
                  <a:srgbClr val="575756"/>
                </a:solidFill>
                <a:latin typeface="Arial" panose="020B0604020202020204" pitchFamily="34" charset="0"/>
                <a:cs typeface="Arial" panose="020B0604020202020204" pitchFamily="34" charset="0"/>
              </a:rPr>
              <a:t>, y garantizando el entendimiento de los objetivos del negocio y la organización.</a:t>
            </a:r>
          </a:p>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Aportar información organizacional, relevante para el desarrollo del proyecto.</a:t>
            </a:r>
          </a:p>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Identificar dependencias externas.</a:t>
            </a:r>
          </a:p>
          <a:p>
            <a:pPr marL="285750" indent="-285750" algn="just">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rPr>
              <a:t>Asignar un valor a cada </a:t>
            </a:r>
            <a:r>
              <a:rPr lang="es-ES" altLang="en-US" sz="1400" dirty="0" err="1">
                <a:solidFill>
                  <a:srgbClr val="575756"/>
                </a:solidFill>
                <a:latin typeface="Arial" panose="020B0604020202020204" pitchFamily="34" charset="0"/>
                <a:cs typeface="Arial" panose="020B0604020202020204" pitchFamily="34" charset="0"/>
              </a:rPr>
              <a:t>feature</a:t>
            </a:r>
            <a:r>
              <a:rPr lang="es-ES" altLang="en-US" sz="1400" dirty="0">
                <a:solidFill>
                  <a:srgbClr val="575756"/>
                </a:solidFill>
                <a:latin typeface="Arial" panose="020B0604020202020204" pitchFamily="34" charset="0"/>
                <a:cs typeface="Arial" panose="020B0604020202020204" pitchFamily="34" charset="0"/>
              </a:rPr>
              <a:t> según las necesidades y objetivos estratégicos, teniendo en cuenta el ROI.</a:t>
            </a:r>
          </a:p>
        </p:txBody>
      </p:sp>
      <p:sp>
        <p:nvSpPr>
          <p:cNvPr id="15" name="Rectángulo 14">
            <a:extLst>
              <a:ext uri="{FF2B5EF4-FFF2-40B4-BE49-F238E27FC236}">
                <a16:creationId xmlns:a16="http://schemas.microsoft.com/office/drawing/2014/main" id="{3C9E6E06-9F41-465A-804C-AB018AD561AA}"/>
              </a:ext>
            </a:extLst>
          </p:cNvPr>
          <p:cNvSpPr/>
          <p:nvPr/>
        </p:nvSpPr>
        <p:spPr>
          <a:xfrm>
            <a:off x="5689602" y="4743780"/>
            <a:ext cx="5659231" cy="1815882"/>
          </a:xfrm>
          <a:prstGeom prst="rect">
            <a:avLst/>
          </a:prstGeom>
        </p:spPr>
        <p:txBody>
          <a:bodyPr wrap="square">
            <a:spAutoFit/>
          </a:bodyPr>
          <a:lstStyle/>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Ayudar a revisar el alcance del MVP.</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Re evaluar el valor real del negocio en el </a:t>
            </a:r>
            <a:r>
              <a:rPr lang="es-ES" altLang="en-US" sz="1400" dirty="0" err="1">
                <a:solidFill>
                  <a:srgbClr val="575756"/>
                </a:solidFill>
                <a:latin typeface="Arial" panose="020B0604020202020204" pitchFamily="34" charset="0"/>
                <a:cs typeface="Arial" panose="020B0604020202020204" pitchFamily="34" charset="0"/>
                <a:sym typeface="+mn-ea"/>
              </a:rPr>
              <a:t>Inspect</a:t>
            </a:r>
            <a:r>
              <a:rPr lang="es-ES" altLang="en-US" sz="1400" dirty="0">
                <a:solidFill>
                  <a:srgbClr val="575756"/>
                </a:solidFill>
                <a:latin typeface="Arial" panose="020B0604020202020204" pitchFamily="34" charset="0"/>
                <a:cs typeface="Arial" panose="020B0604020202020204" pitchFamily="34" charset="0"/>
                <a:sym typeface="+mn-ea"/>
              </a:rPr>
              <a:t> and </a:t>
            </a:r>
            <a:r>
              <a:rPr lang="es-ES" altLang="en-US" sz="1400" dirty="0" err="1">
                <a:solidFill>
                  <a:srgbClr val="575756"/>
                </a:solidFill>
                <a:latin typeface="Arial" panose="020B0604020202020204" pitchFamily="34" charset="0"/>
                <a:cs typeface="Arial" panose="020B0604020202020204" pitchFamily="34" charset="0"/>
                <a:sym typeface="+mn-ea"/>
              </a:rPr>
              <a:t>Adapt</a:t>
            </a:r>
            <a:r>
              <a:rPr lang="es-ES" altLang="en-US" sz="1400" dirty="0">
                <a:solidFill>
                  <a:srgbClr val="575756"/>
                </a:solidFill>
                <a:latin typeface="Arial" panose="020B0604020202020204" pitchFamily="34" charset="0"/>
                <a:cs typeface="Arial" panose="020B0604020202020204" pitchFamily="34" charset="0"/>
                <a:sym typeface="+mn-ea"/>
              </a:rPr>
              <a:t>.</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Asistir a la </a:t>
            </a:r>
            <a:r>
              <a:rPr lang="es-ES" altLang="en-US" sz="1400" dirty="0" err="1">
                <a:solidFill>
                  <a:srgbClr val="575756"/>
                </a:solidFill>
                <a:latin typeface="Arial" panose="020B0604020202020204" pitchFamily="34" charset="0"/>
                <a:cs typeface="Arial" panose="020B0604020202020204" pitchFamily="34" charset="0"/>
                <a:sym typeface="+mn-ea"/>
              </a:rPr>
              <a:t>System</a:t>
            </a:r>
            <a:r>
              <a:rPr lang="es-ES" altLang="en-US" sz="1400" dirty="0">
                <a:solidFill>
                  <a:srgbClr val="575756"/>
                </a:solidFill>
                <a:latin typeface="Arial" panose="020B0604020202020204" pitchFamily="34" charset="0"/>
                <a:cs typeface="Arial" panose="020B0604020202020204" pitchFamily="34" charset="0"/>
                <a:sym typeface="+mn-ea"/>
              </a:rPr>
              <a:t> Demo.</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Asistir y aportar en lo eventos donde se requiera su participación.</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Realizar </a:t>
            </a:r>
            <a:r>
              <a:rPr lang="es-ES" altLang="en-US" sz="1400" dirty="0" err="1">
                <a:solidFill>
                  <a:srgbClr val="575756"/>
                </a:solidFill>
                <a:latin typeface="Arial" panose="020B0604020202020204" pitchFamily="34" charset="0"/>
                <a:cs typeface="Arial" panose="020B0604020202020204" pitchFamily="34" charset="0"/>
                <a:sym typeface="+mn-ea"/>
              </a:rPr>
              <a:t>retroalimentacion</a:t>
            </a:r>
            <a:r>
              <a:rPr lang="es-ES" altLang="en-US" sz="1400" dirty="0">
                <a:solidFill>
                  <a:srgbClr val="575756"/>
                </a:solidFill>
                <a:latin typeface="Arial" panose="020B0604020202020204" pitchFamily="34" charset="0"/>
                <a:cs typeface="Arial" panose="020B0604020202020204" pitchFamily="34" charset="0"/>
                <a:sym typeface="+mn-ea"/>
              </a:rPr>
              <a:t> de las productos implementados.</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Ayudar a gestionar impedimentos que le sean escalados.</a:t>
            </a:r>
          </a:p>
          <a:p>
            <a:pPr marL="285750" indent="-285750">
              <a:buFont typeface="Arial" panose="020B0604020202020204" pitchFamily="34" charset="0"/>
              <a:buChar char="•"/>
            </a:pPr>
            <a:r>
              <a:rPr lang="es-ES" altLang="en-US" sz="1400" dirty="0">
                <a:solidFill>
                  <a:srgbClr val="575756"/>
                </a:solidFill>
                <a:latin typeface="Arial" panose="020B0604020202020204" pitchFamily="34" charset="0"/>
                <a:cs typeface="Arial" panose="020B0604020202020204" pitchFamily="34" charset="0"/>
                <a:sym typeface="+mn-ea"/>
              </a:rPr>
              <a:t>Ayudar a impulsar la inversión en los equipo ágiles, para mejorar la entrega continua.</a:t>
            </a:r>
          </a:p>
        </p:txBody>
      </p:sp>
      <p:sp>
        <p:nvSpPr>
          <p:cNvPr id="16" name="Rectángulo: esquinas redondeadas 15">
            <a:extLst>
              <a:ext uri="{FF2B5EF4-FFF2-40B4-BE49-F238E27FC236}">
                <a16:creationId xmlns:a16="http://schemas.microsoft.com/office/drawing/2014/main" id="{C9007943-AB7B-40B2-91C5-CB02C77864DA}"/>
              </a:ext>
            </a:extLst>
          </p:cNvPr>
          <p:cNvSpPr/>
          <p:nvPr/>
        </p:nvSpPr>
        <p:spPr>
          <a:xfrm>
            <a:off x="5659903" y="4075693"/>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sp>
        <p:nvSpPr>
          <p:cNvPr id="18" name="Rectángulo: esquinas redondeadas 17">
            <a:hlinkClick r:id="rId3" action="ppaction://hlinksldjump"/>
            <a:extLst>
              <a:ext uri="{FF2B5EF4-FFF2-40B4-BE49-F238E27FC236}">
                <a16:creationId xmlns:a16="http://schemas.microsoft.com/office/drawing/2014/main" id="{C16AE1B8-7AE0-4596-94B2-4F784C67A829}"/>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10948160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err="1">
                <a:solidFill>
                  <a:srgbClr val="AD198D"/>
                </a:solidFill>
                <a:latin typeface="Candara" panose="020E0502030303020204" pitchFamily="34" charset="0"/>
              </a:rPr>
              <a:t>Product</a:t>
            </a:r>
            <a:r>
              <a:rPr lang="es-ES" sz="4000" b="1" dirty="0">
                <a:solidFill>
                  <a:srgbClr val="AD198D"/>
                </a:solidFill>
                <a:latin typeface="Candara" panose="020E0502030303020204" pitchFamily="34" charset="0"/>
              </a:rPr>
              <a:t> Management</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090540" y="4763034"/>
            <a:ext cx="3722815" cy="1569660"/>
          </a:xfrm>
          <a:prstGeom prst="rect">
            <a:avLst/>
          </a:prstGeom>
        </p:spPr>
        <p:txBody>
          <a:bodyPr wrap="square">
            <a:spAutoFit/>
          </a:bodyPr>
          <a:lstStyle/>
          <a:p>
            <a:pPr algn="just"/>
            <a:r>
              <a:rPr lang="es-ES" altLang="en-US" sz="1600" dirty="0">
                <a:solidFill>
                  <a:srgbClr val="575756"/>
                </a:solidFill>
                <a:latin typeface="Arial" panose="020B0604020202020204" pitchFamily="34" charset="0"/>
                <a:cs typeface="Arial" panose="020B0604020202020204" pitchFamily="34" charset="0"/>
              </a:rPr>
              <a:t>Es  el responsable de canalizar las necesidades del negocio a nivel de programa, y quien prioriza las </a:t>
            </a:r>
            <a:r>
              <a:rPr lang="es-ES" altLang="en-US" sz="1600" dirty="0" err="1">
                <a:solidFill>
                  <a:srgbClr val="575756"/>
                </a:solidFill>
                <a:latin typeface="Arial" panose="020B0604020202020204" pitchFamily="34" charset="0"/>
                <a:cs typeface="Arial" panose="020B0604020202020204" pitchFamily="34" charset="0"/>
              </a:rPr>
              <a:t>features</a:t>
            </a:r>
            <a:r>
              <a:rPr lang="es-ES" altLang="en-US" sz="1600" dirty="0">
                <a:solidFill>
                  <a:srgbClr val="575756"/>
                </a:solidFill>
                <a:latin typeface="Arial" panose="020B0604020202020204" pitchFamily="34" charset="0"/>
                <a:cs typeface="Arial" panose="020B0604020202020204" pitchFamily="34" charset="0"/>
              </a:rPr>
              <a:t> con base en el valor del negocio asignado por los Business </a:t>
            </a:r>
            <a:r>
              <a:rPr lang="es-ES" altLang="en-US" sz="1600" dirty="0" err="1">
                <a:solidFill>
                  <a:srgbClr val="575756"/>
                </a:solidFill>
                <a:latin typeface="Arial" panose="020B0604020202020204" pitchFamily="34" charset="0"/>
                <a:cs typeface="Arial" panose="020B0604020202020204" pitchFamily="34" charset="0"/>
              </a:rPr>
              <a:t>Owners</a:t>
            </a:r>
            <a:r>
              <a:rPr lang="es-ES" altLang="en-US" sz="1600" dirty="0">
                <a:solidFill>
                  <a:srgbClr val="575756"/>
                </a:solidFill>
                <a:latin typeface="Arial" panose="020B0604020202020204" pitchFamily="34" charset="0"/>
                <a:cs typeface="Arial" panose="020B0604020202020204" pitchFamily="34" charset="0"/>
              </a:rPr>
              <a:t> y su conocimiento.</a:t>
            </a:r>
            <a:endParaRPr lang="es-CO" sz="1600" dirty="0">
              <a:solidFill>
                <a:srgbClr val="575756"/>
              </a:solidFill>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393E331E-7801-436A-BBA8-9328E795B1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0199" y="1929722"/>
            <a:ext cx="2714812" cy="2714812"/>
          </a:xfrm>
          <a:prstGeom prst="rect">
            <a:avLst/>
          </a:prstGeom>
        </p:spPr>
      </p:pic>
      <p:grpSp>
        <p:nvGrpSpPr>
          <p:cNvPr id="17" name="Grupo 16">
            <a:extLst>
              <a:ext uri="{FF2B5EF4-FFF2-40B4-BE49-F238E27FC236}">
                <a16:creationId xmlns:a16="http://schemas.microsoft.com/office/drawing/2014/main" id="{0BC28B51-D828-44F8-9AA2-D5BBF7DA36EB}"/>
              </a:ext>
            </a:extLst>
          </p:cNvPr>
          <p:cNvGrpSpPr/>
          <p:nvPr/>
        </p:nvGrpSpPr>
        <p:grpSpPr>
          <a:xfrm>
            <a:off x="492531" y="1376429"/>
            <a:ext cx="3223126" cy="5271111"/>
            <a:chOff x="5708516" y="1270721"/>
            <a:chExt cx="5457306" cy="5074843"/>
          </a:xfrm>
        </p:grpSpPr>
        <p:sp>
          <p:nvSpPr>
            <p:cNvPr id="10" name="Rectángulo 9">
              <a:extLst>
                <a:ext uri="{FF2B5EF4-FFF2-40B4-BE49-F238E27FC236}">
                  <a16:creationId xmlns:a16="http://schemas.microsoft.com/office/drawing/2014/main" id="{273A567A-CBB4-4854-A6B7-41AE8156BD2F}"/>
                </a:ext>
              </a:extLst>
            </p:cNvPr>
            <p:cNvSpPr/>
            <p:nvPr/>
          </p:nvSpPr>
          <p:spPr>
            <a:xfrm>
              <a:off x="5708516" y="1694695"/>
              <a:ext cx="5457306" cy="465086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Realizar el entendimiento de las </a:t>
              </a:r>
              <a:r>
                <a:rPr lang="es-ES" altLang="en-US" sz="1200" dirty="0" err="1">
                  <a:solidFill>
                    <a:srgbClr val="575756"/>
                  </a:solidFill>
                  <a:latin typeface="Arial" panose="020B0604020202020204" pitchFamily="34" charset="0"/>
                  <a:cs typeface="Arial" panose="020B0604020202020204" pitchFamily="34" charset="0"/>
                  <a:sym typeface="+mn-ea"/>
                </a:rPr>
                <a:t>features</a:t>
              </a:r>
              <a:r>
                <a:rPr lang="es-ES" altLang="en-US" sz="1200" dirty="0">
                  <a:solidFill>
                    <a:srgbClr val="575756"/>
                  </a:solidFill>
                  <a:latin typeface="Arial" panose="020B0604020202020204" pitchFamily="34" charset="0"/>
                  <a:cs typeface="Arial" panose="020B0604020202020204" pitchFamily="34" charset="0"/>
                  <a:sym typeface="+mn-ea"/>
                </a:rPr>
                <a:t>, con las diferentes áreas del negocio, incluyendo a los PO de cada Equipo.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Crear, mantener y gestionar el backlog del programa.</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Priorizar con base en el valor del negocio.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Acompañar a los </a:t>
              </a:r>
              <a:r>
                <a:rPr lang="es-ES" altLang="en-US" sz="1200" dirty="0" err="1">
                  <a:solidFill>
                    <a:srgbClr val="575756"/>
                  </a:solidFill>
                  <a:latin typeface="Arial" panose="020B0604020202020204" pitchFamily="34" charset="0"/>
                  <a:cs typeface="Arial" panose="020B0604020202020204" pitchFamily="34" charset="0"/>
                  <a:sym typeface="+mn-ea"/>
                </a:rPr>
                <a:t>product</a:t>
              </a:r>
              <a:r>
                <a:rPr lang="es-ES" altLang="en-US" sz="1200" dirty="0">
                  <a:solidFill>
                    <a:srgbClr val="575756"/>
                  </a:solidFill>
                  <a:latin typeface="Arial" panose="020B0604020202020204" pitchFamily="34" charset="0"/>
                  <a:cs typeface="Arial" panose="020B0604020202020204" pitchFamily="34" charset="0"/>
                  <a:sym typeface="+mn-ea"/>
                </a:rPr>
                <a:t> </a:t>
              </a:r>
              <a:r>
                <a:rPr lang="es-ES" altLang="en-US" sz="1200" dirty="0" err="1">
                  <a:solidFill>
                    <a:srgbClr val="575756"/>
                  </a:solidFill>
                  <a:latin typeface="Arial" panose="020B0604020202020204" pitchFamily="34" charset="0"/>
                  <a:cs typeface="Arial" panose="020B0604020202020204" pitchFamily="34" charset="0"/>
                  <a:sym typeface="+mn-ea"/>
                </a:rPr>
                <a:t>owners</a:t>
              </a:r>
              <a:r>
                <a:rPr lang="es-ES" altLang="en-US" sz="1200" dirty="0">
                  <a:solidFill>
                    <a:srgbClr val="575756"/>
                  </a:solidFill>
                  <a:latin typeface="Arial" panose="020B0604020202020204" pitchFamily="34" charset="0"/>
                  <a:cs typeface="Arial" panose="020B0604020202020204" pitchFamily="34" charset="0"/>
                  <a:sym typeface="+mn-ea"/>
                </a:rPr>
                <a:t> en la implementación del producto, para aclarar dudas.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Escribir las </a:t>
              </a:r>
              <a:r>
                <a:rPr lang="es-ES" altLang="en-US" sz="1200" dirty="0" err="1">
                  <a:solidFill>
                    <a:srgbClr val="575756"/>
                  </a:solidFill>
                  <a:latin typeface="Arial" panose="020B0604020202020204" pitchFamily="34" charset="0"/>
                  <a:cs typeface="Arial" panose="020B0604020202020204" pitchFamily="34" charset="0"/>
                  <a:sym typeface="+mn-ea"/>
                </a:rPr>
                <a:t>Features</a:t>
              </a:r>
              <a:r>
                <a:rPr lang="es-ES" altLang="en-US" sz="1200" dirty="0">
                  <a:solidFill>
                    <a:srgbClr val="575756"/>
                  </a:solidFill>
                  <a:latin typeface="Arial" panose="020B0604020202020204" pitchFamily="34" charset="0"/>
                  <a:cs typeface="Arial" panose="020B0604020202020204" pitchFamily="34" charset="0"/>
                  <a:sym typeface="+mn-ea"/>
                </a:rPr>
                <a:t>, donde se especifique de  forma clara y completa,  las funcionalidades solicitadas  y la hipótesis que se quieren probar.</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Velar que los objetivos de los PI, se encuentren alineados con los objetivos de la organización.</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Guiar a los Business Owner es la asignación de valor de cada </a:t>
              </a:r>
              <a:r>
                <a:rPr lang="es-ES" altLang="en-US" sz="1200" dirty="0" err="1">
                  <a:solidFill>
                    <a:srgbClr val="575756"/>
                  </a:solidFill>
                  <a:latin typeface="Arial" panose="020B0604020202020204" pitchFamily="34" charset="0"/>
                  <a:cs typeface="Arial" panose="020B0604020202020204" pitchFamily="34" charset="0"/>
                  <a:sym typeface="+mn-ea"/>
                </a:rPr>
                <a:t>feature</a:t>
              </a:r>
              <a:r>
                <a:rPr lang="es-ES" altLang="en-US" sz="1200" dirty="0">
                  <a:solidFill>
                    <a:srgbClr val="575756"/>
                  </a:solidFill>
                  <a:latin typeface="Arial" panose="020B0604020202020204" pitchFamily="34" charset="0"/>
                  <a:cs typeface="Arial" panose="020B0604020202020204" pitchFamily="34" charset="0"/>
                  <a:sym typeface="+mn-ea"/>
                </a:rPr>
                <a:t>.</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Definir el alcance del MVP a nivel de programa.</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8188238" y="1375794"/>
            <a:ext cx="3722815" cy="5271747"/>
            <a:chOff x="5659903" y="4525636"/>
            <a:chExt cx="3722815" cy="5047301"/>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8"/>
              <a:ext cx="3722815" cy="465086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Arial" panose="020B0604020202020204" pitchFamily="34" charset="0"/>
                <a:buChar char="•"/>
              </a:pPr>
              <a:r>
                <a:rPr lang="es-ES" altLang="en-US" sz="1400" dirty="0">
                  <a:solidFill>
                    <a:srgbClr val="575756"/>
                  </a:solidFill>
                  <a:sym typeface="+mn-ea"/>
                </a:rPr>
                <a:t>Realizar el entendimiento de las </a:t>
              </a:r>
              <a:r>
                <a:rPr lang="es-ES" altLang="en-US" sz="1400" dirty="0" err="1">
                  <a:solidFill>
                    <a:srgbClr val="575756"/>
                  </a:solidFill>
                  <a:sym typeface="+mn-ea"/>
                </a:rPr>
                <a:t>features</a:t>
              </a:r>
              <a:r>
                <a:rPr lang="es-ES" altLang="en-US" sz="1400" dirty="0">
                  <a:solidFill>
                    <a:srgbClr val="575756"/>
                  </a:solidFill>
                  <a:sym typeface="+mn-ea"/>
                </a:rPr>
                <a:t>, con las diferentes áreas del negocio, incluyendo a los PO de cada Equipo.</a:t>
              </a:r>
            </a:p>
            <a:p>
              <a:pPr marL="285750" indent="-285750">
                <a:buFont typeface="Arial" panose="020B0604020202020204" pitchFamily="34" charset="0"/>
                <a:buChar char="•"/>
              </a:pPr>
              <a:r>
                <a:rPr lang="es-ES" altLang="en-US" sz="1400" dirty="0">
                  <a:solidFill>
                    <a:srgbClr val="575756"/>
                  </a:solidFill>
                  <a:sym typeface="+mn-ea"/>
                </a:rPr>
                <a:t>Crear, mantener y gestionar el backlog del programa.</a:t>
              </a:r>
            </a:p>
            <a:p>
              <a:pPr marL="285750" indent="-285750">
                <a:buFont typeface="Arial" panose="020B0604020202020204" pitchFamily="34" charset="0"/>
                <a:buChar char="•"/>
              </a:pPr>
              <a:r>
                <a:rPr lang="es-ES" altLang="en-US" sz="1400" dirty="0">
                  <a:solidFill>
                    <a:srgbClr val="575756"/>
                  </a:solidFill>
                  <a:sym typeface="+mn-ea"/>
                </a:rPr>
                <a:t>Priorizar con base en el valor del negocio.</a:t>
              </a:r>
            </a:p>
            <a:p>
              <a:pPr marL="285750" indent="-285750">
                <a:buFont typeface="Arial" panose="020B0604020202020204" pitchFamily="34" charset="0"/>
                <a:buChar char="•"/>
              </a:pPr>
              <a:r>
                <a:rPr lang="es-ES" altLang="en-US" sz="1400" dirty="0">
                  <a:solidFill>
                    <a:srgbClr val="575756"/>
                  </a:solidFill>
                  <a:sym typeface="+mn-ea"/>
                </a:rPr>
                <a:t>Acompañar a los </a:t>
              </a:r>
              <a:r>
                <a:rPr lang="es-ES" altLang="en-US" sz="1400" dirty="0" err="1">
                  <a:solidFill>
                    <a:srgbClr val="575756"/>
                  </a:solidFill>
                  <a:sym typeface="+mn-ea"/>
                </a:rPr>
                <a:t>product</a:t>
              </a:r>
              <a:r>
                <a:rPr lang="es-ES" altLang="en-US" sz="1400" dirty="0">
                  <a:solidFill>
                    <a:srgbClr val="575756"/>
                  </a:solidFill>
                  <a:sym typeface="+mn-ea"/>
                </a:rPr>
                <a:t> </a:t>
              </a:r>
              <a:r>
                <a:rPr lang="es-ES" altLang="en-US" sz="1400" dirty="0" err="1">
                  <a:solidFill>
                    <a:srgbClr val="575756"/>
                  </a:solidFill>
                  <a:sym typeface="+mn-ea"/>
                </a:rPr>
                <a:t>owners</a:t>
              </a:r>
              <a:r>
                <a:rPr lang="es-ES" altLang="en-US" sz="1400" dirty="0">
                  <a:solidFill>
                    <a:srgbClr val="575756"/>
                  </a:solidFill>
                  <a:sym typeface="+mn-ea"/>
                </a:rPr>
                <a:t> en la implementación del producto, para aclarar dudas.</a:t>
              </a:r>
            </a:p>
            <a:p>
              <a:pPr marL="285750" indent="-285750">
                <a:buFont typeface="Arial" panose="020B0604020202020204" pitchFamily="34" charset="0"/>
                <a:buChar char="•"/>
              </a:pPr>
              <a:r>
                <a:rPr lang="es-ES" altLang="en-US" sz="1400" dirty="0">
                  <a:solidFill>
                    <a:srgbClr val="575756"/>
                  </a:solidFill>
                  <a:sym typeface="+mn-ea"/>
                </a:rPr>
                <a:t>Escribir las </a:t>
              </a:r>
              <a:r>
                <a:rPr lang="es-ES" altLang="en-US" sz="1400" dirty="0" err="1">
                  <a:solidFill>
                    <a:srgbClr val="575756"/>
                  </a:solidFill>
                  <a:sym typeface="+mn-ea"/>
                </a:rPr>
                <a:t>Features</a:t>
              </a:r>
              <a:r>
                <a:rPr lang="es-ES" altLang="en-US" sz="1400" dirty="0">
                  <a:solidFill>
                    <a:srgbClr val="575756"/>
                  </a:solidFill>
                  <a:sym typeface="+mn-ea"/>
                </a:rPr>
                <a:t>, donde se especifique de  forma clara y completa,  las funcionalidades solicitadas  y la hipótesis que se quieren probar.</a:t>
              </a:r>
            </a:p>
            <a:p>
              <a:pPr marL="285750" indent="-285750">
                <a:buFont typeface="Arial" panose="020B0604020202020204" pitchFamily="34" charset="0"/>
                <a:buChar char="•"/>
              </a:pPr>
              <a:r>
                <a:rPr lang="es-ES" altLang="en-US" sz="1400" dirty="0">
                  <a:solidFill>
                    <a:srgbClr val="575756"/>
                  </a:solidFill>
                  <a:sym typeface="+mn-ea"/>
                </a:rPr>
                <a:t>Velar que los objetivos de los PI, se encuentren alineados con los objetivos de la organización.</a:t>
              </a:r>
            </a:p>
            <a:p>
              <a:pPr marL="285750" indent="-285750">
                <a:buFont typeface="Arial" panose="020B0604020202020204" pitchFamily="34" charset="0"/>
                <a:buChar char="•"/>
              </a:pPr>
              <a:r>
                <a:rPr lang="es-ES" altLang="en-US" sz="1400" dirty="0">
                  <a:solidFill>
                    <a:srgbClr val="575756"/>
                  </a:solidFill>
                  <a:sym typeface="+mn-ea"/>
                </a:rPr>
                <a:t>Guiar a los Business Owner es la asignación de valor de cada </a:t>
              </a:r>
              <a:r>
                <a:rPr lang="es-ES" altLang="en-US" sz="1400" dirty="0" err="1">
                  <a:solidFill>
                    <a:srgbClr val="575756"/>
                  </a:solidFill>
                  <a:sym typeface="+mn-ea"/>
                </a:rPr>
                <a:t>feature</a:t>
              </a:r>
              <a:r>
                <a:rPr lang="es-ES" altLang="en-US" sz="1400" dirty="0">
                  <a:solidFill>
                    <a:srgbClr val="575756"/>
                  </a:solidFill>
                  <a:sym typeface="+mn-ea"/>
                </a:rPr>
                <a:t>.</a:t>
              </a:r>
            </a:p>
            <a:p>
              <a:pPr marL="285750" indent="-285750">
                <a:buFont typeface="Arial" panose="020B0604020202020204" pitchFamily="34" charset="0"/>
                <a:buChar char="•"/>
              </a:pPr>
              <a:r>
                <a:rPr lang="es-ES" altLang="en-US" sz="1400" dirty="0">
                  <a:solidFill>
                    <a:srgbClr val="575756"/>
                  </a:solidFill>
                  <a:sym typeface="+mn-ea"/>
                </a:rPr>
                <a:t>Definir el alcance del MVP a nivel de programa.</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525636"/>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sp>
        <p:nvSpPr>
          <p:cNvPr id="19" name="Rectángulo: esquinas redondeadas 18">
            <a:hlinkClick r:id="rId3" action="ppaction://hlinksldjump"/>
            <a:extLst>
              <a:ext uri="{FF2B5EF4-FFF2-40B4-BE49-F238E27FC236}">
                <a16:creationId xmlns:a16="http://schemas.microsoft.com/office/drawing/2014/main" id="{A57B92A2-A8B4-467C-B328-BA88BE2D6312}"/>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1121619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Candara" panose="020E0502030303020204" pitchFamily="34" charset="0"/>
              </a:rPr>
              <a:t>RTE</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645952" y="4720630"/>
            <a:ext cx="4042162" cy="1077218"/>
          </a:xfrm>
          <a:prstGeom prst="rect">
            <a:avLst/>
          </a:prstGeom>
        </p:spPr>
        <p:txBody>
          <a:bodyPr wrap="square">
            <a:spAutoFit/>
          </a:bodyPr>
          <a:lstStyle/>
          <a:p>
            <a:pPr>
              <a:buNone/>
            </a:pPr>
            <a:r>
              <a:rPr lang="es-ES" altLang="en-US" sz="1600" dirty="0">
                <a:solidFill>
                  <a:srgbClr val="575756"/>
                </a:solidFill>
              </a:rPr>
              <a:t>Es el líder servicial a nivel de programa, que se encarga de acompañar y apoyar a los trenes durante la generación de incrementos de valor.</a:t>
            </a:r>
          </a:p>
        </p:txBody>
      </p:sp>
      <p:sp>
        <p:nvSpPr>
          <p:cNvPr id="9" name="Rectángulo 8">
            <a:extLst>
              <a:ext uri="{FF2B5EF4-FFF2-40B4-BE49-F238E27FC236}">
                <a16:creationId xmlns:a16="http://schemas.microsoft.com/office/drawing/2014/main" id="{D8F665BA-94D0-42F7-8885-B8959BD50097}"/>
              </a:ext>
            </a:extLst>
          </p:cNvPr>
          <p:cNvSpPr/>
          <p:nvPr/>
        </p:nvSpPr>
        <p:spPr>
          <a:xfrm>
            <a:off x="5659903" y="4472126"/>
            <a:ext cx="5688930" cy="21748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Apoyar a los scrum master en gestionar impedimentos, que son escalados para ser resueltos a nivel de programa.</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Apoyar el PI </a:t>
            </a:r>
            <a:r>
              <a:rPr lang="es-ES" altLang="en-US" sz="1100" dirty="0" err="1">
                <a:solidFill>
                  <a:srgbClr val="575756"/>
                </a:solidFill>
                <a:latin typeface="Arial" panose="020B0604020202020204" pitchFamily="34" charset="0"/>
                <a:cs typeface="Arial" panose="020B0604020202020204" pitchFamily="34" charset="0"/>
              </a:rPr>
              <a:t>planning</a:t>
            </a:r>
            <a:r>
              <a:rPr lang="es-ES" altLang="en-US" sz="1100" dirty="0">
                <a:solidFill>
                  <a:srgbClr val="575756"/>
                </a:solidFill>
                <a:latin typeface="Arial" panose="020B0604020202020204" pitchFamily="34" charset="0"/>
                <a:cs typeface="Arial" panose="020B0604020202020204" pitchFamily="34" charset="0"/>
              </a:rPr>
              <a:t>, siendo un canalizador de las necesidades los Business </a:t>
            </a:r>
            <a:r>
              <a:rPr lang="es-ES" altLang="en-US" sz="1100" dirty="0" err="1">
                <a:solidFill>
                  <a:srgbClr val="575756"/>
                </a:solidFill>
                <a:latin typeface="Arial" panose="020B0604020202020204" pitchFamily="34" charset="0"/>
                <a:cs typeface="Arial" panose="020B0604020202020204" pitchFamily="34" charset="0"/>
              </a:rPr>
              <a:t>Owners</a:t>
            </a:r>
            <a:r>
              <a:rPr lang="es-ES" altLang="en-US" sz="1100" dirty="0">
                <a:solidFill>
                  <a:srgbClr val="575756"/>
                </a:solidFill>
                <a:latin typeface="Arial" panose="020B0604020202020204" pitchFamily="34" charset="0"/>
                <a:cs typeface="Arial" panose="020B0604020202020204" pitchFamily="34" charset="0"/>
              </a:rPr>
              <a:t>, a través del uso de habilidades de negociación y comunicación.</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Asistir y aportar en lo eventos donde se requiera su participación.</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Facilitar información necesaria, para el desarrollo del incremento.</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Mantener el Backlog de </a:t>
            </a:r>
            <a:r>
              <a:rPr lang="es-ES" altLang="en-US" sz="1100" dirty="0" err="1">
                <a:solidFill>
                  <a:srgbClr val="575756"/>
                </a:solidFill>
                <a:latin typeface="Arial" panose="020B0604020202020204" pitchFamily="34" charset="0"/>
                <a:cs typeface="Arial" panose="020B0604020202020204" pitchFamily="34" charset="0"/>
              </a:rPr>
              <a:t>Features</a:t>
            </a:r>
            <a:r>
              <a:rPr lang="es-ES" altLang="en-US" sz="1100" dirty="0">
                <a:solidFill>
                  <a:srgbClr val="575756"/>
                </a:solidFill>
                <a:latin typeface="Arial" panose="020B0604020202020204" pitchFamily="34" charset="0"/>
                <a:cs typeface="Arial" panose="020B0604020202020204" pitchFamily="34" charset="0"/>
              </a:rPr>
              <a:t>, siempre visible y actualizado.</a:t>
            </a:r>
          </a:p>
          <a:p>
            <a:pPr marL="171450" indent="-171450">
              <a:buFont typeface="Arial" panose="020B0604020202020204" pitchFamily="34" charset="0"/>
              <a:buChar char="•"/>
            </a:pPr>
            <a:r>
              <a:rPr lang="es-ES" altLang="en-US" sz="1100" dirty="0">
                <a:solidFill>
                  <a:srgbClr val="575756"/>
                </a:solidFill>
                <a:latin typeface="Arial" panose="020B0604020202020204" pitchFamily="34" charset="0"/>
                <a:cs typeface="Arial" panose="020B0604020202020204" pitchFamily="34" charset="0"/>
              </a:rPr>
              <a:t>Garantizar el buen uso de los marcos de trabajo y herramientas  ágiles y guiar a lo roles de programa a lograr los objetivos del proyecto o servicio basándose en las buenas practicas.</a:t>
            </a:r>
          </a:p>
        </p:txBody>
      </p:sp>
      <p:sp>
        <p:nvSpPr>
          <p:cNvPr id="10" name="Rectángulo 9">
            <a:extLst>
              <a:ext uri="{FF2B5EF4-FFF2-40B4-BE49-F238E27FC236}">
                <a16:creationId xmlns:a16="http://schemas.microsoft.com/office/drawing/2014/main" id="{273A567A-CBB4-4854-A6B7-41AE8156BD2F}"/>
              </a:ext>
            </a:extLst>
          </p:cNvPr>
          <p:cNvSpPr/>
          <p:nvPr/>
        </p:nvSpPr>
        <p:spPr>
          <a:xfrm>
            <a:off x="5708516" y="1694696"/>
            <a:ext cx="5688930" cy="21752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Liderar los trenes  ágiles.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Facilitar eventos de programa como: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Scrum de Scrums,  PI </a:t>
            </a:r>
            <a:r>
              <a:rPr lang="es-ES" altLang="en-US" sz="1200" dirty="0" err="1">
                <a:solidFill>
                  <a:srgbClr val="575756"/>
                </a:solidFill>
                <a:latin typeface="Arial" panose="020B0604020202020204" pitchFamily="34" charset="0"/>
                <a:cs typeface="Arial" panose="020B0604020202020204" pitchFamily="34" charset="0"/>
              </a:rPr>
              <a:t>planning</a:t>
            </a:r>
            <a:r>
              <a:rPr lang="es-ES" altLang="en-US" sz="1200" dirty="0">
                <a:solidFill>
                  <a:srgbClr val="575756"/>
                </a:solidFill>
                <a:latin typeface="Arial" panose="020B0604020202020204" pitchFamily="34" charset="0"/>
                <a:cs typeface="Arial" panose="020B0604020202020204" pitchFamily="34" charset="0"/>
              </a:rPr>
              <a:t>, </a:t>
            </a:r>
            <a:r>
              <a:rPr lang="es-ES" altLang="en-US" sz="1200" dirty="0" err="1">
                <a:solidFill>
                  <a:srgbClr val="575756"/>
                </a:solidFill>
                <a:latin typeface="Arial" panose="020B0604020202020204" pitchFamily="34" charset="0"/>
                <a:cs typeface="Arial" panose="020B0604020202020204" pitchFamily="34" charset="0"/>
              </a:rPr>
              <a:t>Inception</a:t>
            </a:r>
            <a:r>
              <a:rPr lang="es-ES" altLang="en-US" sz="1200" dirty="0">
                <a:solidFill>
                  <a:srgbClr val="575756"/>
                </a:solidFill>
                <a:latin typeface="Arial" panose="020B0604020202020204" pitchFamily="34" charset="0"/>
                <a:cs typeface="Arial" panose="020B0604020202020204" pitchFamily="34" charset="0"/>
              </a:rPr>
              <a:t> de programa, Refinamiento de </a:t>
            </a:r>
            <a:r>
              <a:rPr lang="es-ES" altLang="en-US" sz="1200" dirty="0" err="1">
                <a:solidFill>
                  <a:srgbClr val="575756"/>
                </a:solidFill>
                <a:latin typeface="Arial" panose="020B0604020202020204" pitchFamily="34" charset="0"/>
                <a:cs typeface="Arial" panose="020B0604020202020204" pitchFamily="34" charset="0"/>
              </a:rPr>
              <a:t>Feature</a:t>
            </a:r>
            <a:r>
              <a:rPr lang="es-ES" altLang="en-US" sz="1200" dirty="0">
                <a:solidFill>
                  <a:srgbClr val="575756"/>
                </a:solidFill>
                <a:latin typeface="Arial" panose="020B0604020202020204" pitchFamily="34" charset="0"/>
                <a:cs typeface="Arial" panose="020B0604020202020204" pitchFamily="34" charset="0"/>
              </a:rPr>
              <a:t>, </a:t>
            </a:r>
            <a:r>
              <a:rPr lang="es-ES" altLang="en-US" sz="1200" dirty="0" err="1">
                <a:solidFill>
                  <a:srgbClr val="575756"/>
                </a:solidFill>
                <a:latin typeface="Arial" panose="020B0604020202020204" pitchFamily="34" charset="0"/>
                <a:cs typeface="Arial" panose="020B0604020202020204" pitchFamily="34" charset="0"/>
              </a:rPr>
              <a:t>System</a:t>
            </a:r>
            <a:r>
              <a:rPr lang="es-ES" altLang="en-US" sz="1200" dirty="0">
                <a:solidFill>
                  <a:srgbClr val="575756"/>
                </a:solidFill>
                <a:latin typeface="Arial" panose="020B0604020202020204" pitchFamily="34" charset="0"/>
                <a:cs typeface="Arial" panose="020B0604020202020204" pitchFamily="34" charset="0"/>
              </a:rPr>
              <a:t> Demo.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el </a:t>
            </a:r>
            <a:r>
              <a:rPr lang="es-ES" altLang="en-US" sz="1200" dirty="0" err="1">
                <a:solidFill>
                  <a:srgbClr val="575756"/>
                </a:solidFill>
                <a:latin typeface="Arial" panose="020B0604020202020204" pitchFamily="34" charset="0"/>
                <a:cs typeface="Arial" panose="020B0604020202020204" pitchFamily="34" charset="0"/>
              </a:rPr>
              <a:t>program</a:t>
            </a:r>
            <a:r>
              <a:rPr lang="es-ES" altLang="en-US" sz="1200" dirty="0">
                <a:solidFill>
                  <a:srgbClr val="575756"/>
                </a:solidFill>
                <a:latin typeface="Arial" panose="020B0604020202020204" pitchFamily="34" charset="0"/>
                <a:cs typeface="Arial" panose="020B0604020202020204" pitchFamily="34" charset="0"/>
              </a:rPr>
              <a:t> </a:t>
            </a:r>
            <a:r>
              <a:rPr lang="es-ES" altLang="en-US" sz="1200" dirty="0" err="1">
                <a:solidFill>
                  <a:srgbClr val="575756"/>
                </a:solidFill>
                <a:latin typeface="Arial" panose="020B0604020202020204" pitchFamily="34" charset="0"/>
                <a:cs typeface="Arial" panose="020B0604020202020204" pitchFamily="34" charset="0"/>
              </a:rPr>
              <a:t>Board</a:t>
            </a:r>
            <a:r>
              <a:rPr lang="es-ES" altLang="en-US" sz="1200" dirty="0">
                <a:solidFill>
                  <a:srgbClr val="575756"/>
                </a:solidFill>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Riesgo a nivel de programa.</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Guiar a los  roles de programa, en la adopción del </a:t>
            </a:r>
            <a:r>
              <a:rPr lang="es-ES" altLang="en-US" sz="1200" dirty="0" err="1">
                <a:solidFill>
                  <a:srgbClr val="575756"/>
                </a:solidFill>
                <a:latin typeface="Arial" panose="020B0604020202020204" pitchFamily="34" charset="0"/>
                <a:cs typeface="Arial" panose="020B0604020202020204" pitchFamily="34" charset="0"/>
              </a:rPr>
              <a:t>framework</a:t>
            </a:r>
            <a:r>
              <a:rPr lang="es-ES" altLang="en-US" sz="1200" dirty="0">
                <a:solidFill>
                  <a:srgbClr val="575756"/>
                </a:solidFill>
                <a:latin typeface="Arial" panose="020B0604020202020204" pitchFamily="34" charset="0"/>
                <a:cs typeface="Arial" panose="020B0604020202020204" pitchFamily="34" charset="0"/>
              </a:rPr>
              <a:t> de trabajo.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Generar el Plan de PI </a:t>
            </a:r>
            <a:r>
              <a:rPr lang="es-ES" altLang="en-US" sz="1200" dirty="0" err="1">
                <a:solidFill>
                  <a:srgbClr val="575756"/>
                </a:solidFill>
                <a:latin typeface="Arial" panose="020B0604020202020204" pitchFamily="34" charset="0"/>
                <a:cs typeface="Arial" panose="020B0604020202020204" pitchFamily="34" charset="0"/>
              </a:rPr>
              <a:t>Planning</a:t>
            </a:r>
            <a:r>
              <a:rPr lang="es-ES" altLang="en-US" sz="1200" dirty="0">
                <a:solidFill>
                  <a:srgbClr val="575756"/>
                </a:solidFill>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Mapas de Riesgos.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Validar que los equipos, estén alineados con los objetivos del PI.</a:t>
            </a:r>
            <a:endParaRPr lang="es-CO" dirty="0">
              <a:latin typeface="Arial" panose="020B0604020202020204" pitchFamily="34" charset="0"/>
              <a:cs typeface="Arial" panose="020B0604020202020204" pitchFamily="34" charset="0"/>
            </a:endParaRP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075693"/>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pic>
        <p:nvPicPr>
          <p:cNvPr id="3" name="Imagen 2">
            <a:extLst>
              <a:ext uri="{FF2B5EF4-FFF2-40B4-BE49-F238E27FC236}">
                <a16:creationId xmlns:a16="http://schemas.microsoft.com/office/drawing/2014/main" id="{69D34B19-1B64-4411-A0AC-59B6C9838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868" y="1825322"/>
            <a:ext cx="2728239" cy="2728239"/>
          </a:xfrm>
          <a:prstGeom prst="rect">
            <a:avLst/>
          </a:prstGeom>
        </p:spPr>
      </p:pic>
      <p:sp>
        <p:nvSpPr>
          <p:cNvPr id="13" name="Rectángulo: esquinas redondeadas 12">
            <a:hlinkClick r:id="rId3" action="ppaction://hlinksldjump"/>
            <a:extLst>
              <a:ext uri="{FF2B5EF4-FFF2-40B4-BE49-F238E27FC236}">
                <a16:creationId xmlns:a16="http://schemas.microsoft.com/office/drawing/2014/main" id="{296171AC-16BF-4A0C-92F8-8A851F10EBCE}"/>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1860743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err="1">
                <a:solidFill>
                  <a:srgbClr val="AD198D"/>
                </a:solidFill>
                <a:latin typeface="Candara" panose="020E0502030303020204" pitchFamily="34" charset="0"/>
              </a:rPr>
              <a:t>System</a:t>
            </a:r>
            <a:r>
              <a:rPr lang="es-ES" sz="4000" b="1" dirty="0">
                <a:solidFill>
                  <a:srgbClr val="AD198D"/>
                </a:solidFill>
                <a:latin typeface="Candara" panose="020E0502030303020204" pitchFamily="34" charset="0"/>
              </a:rPr>
              <a:t> </a:t>
            </a:r>
            <a:r>
              <a:rPr lang="es-ES" sz="4000" b="1" dirty="0" err="1">
                <a:solidFill>
                  <a:srgbClr val="AD198D"/>
                </a:solidFill>
                <a:latin typeface="Candara" panose="020E0502030303020204" pitchFamily="34" charset="0"/>
              </a:rPr>
              <a:t>Architect</a:t>
            </a:r>
            <a:endParaRPr lang="es-ES" sz="4000" b="1" dirty="0">
              <a:solidFill>
                <a:srgbClr val="AD198D"/>
              </a:solidFill>
              <a:latin typeface="Candara" panose="020E0502030303020204" pitchFamily="34" charset="0"/>
            </a:endParaRP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645952" y="4720630"/>
            <a:ext cx="4042162" cy="1323439"/>
          </a:xfrm>
          <a:prstGeom prst="rect">
            <a:avLst/>
          </a:prstGeom>
        </p:spPr>
        <p:txBody>
          <a:bodyPr wrap="square">
            <a:spAutoFit/>
          </a:bodyPr>
          <a:lstStyle/>
          <a:p>
            <a:pPr algn="just">
              <a:buNone/>
            </a:pPr>
            <a:r>
              <a:rPr lang="es-ES" altLang="en-US" sz="1600" dirty="0">
                <a:solidFill>
                  <a:srgbClr val="575756"/>
                </a:solidFill>
              </a:rPr>
              <a:t>Representa una persona o un equipo, que provee las definiciones técnicas y arquitectónicas de la solución  que será implementada por los equipos ágiles y/o trenes ágiles.</a:t>
            </a:r>
          </a:p>
        </p:txBody>
      </p:sp>
      <p:sp>
        <p:nvSpPr>
          <p:cNvPr id="10" name="Rectángulo 9">
            <a:extLst>
              <a:ext uri="{FF2B5EF4-FFF2-40B4-BE49-F238E27FC236}">
                <a16:creationId xmlns:a16="http://schemas.microsoft.com/office/drawing/2014/main" id="{273A567A-CBB4-4854-A6B7-41AE8156BD2F}"/>
              </a:ext>
            </a:extLst>
          </p:cNvPr>
          <p:cNvSpPr/>
          <p:nvPr/>
        </p:nvSpPr>
        <p:spPr>
          <a:xfrm>
            <a:off x="5708516" y="1818521"/>
            <a:ext cx="5688930" cy="183907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En el PI </a:t>
            </a:r>
            <a:r>
              <a:rPr lang="es-ES" altLang="en-US" sz="1200" dirty="0" err="1">
                <a:solidFill>
                  <a:srgbClr val="575756"/>
                </a:solidFill>
                <a:latin typeface="Arial" panose="020B0604020202020204" pitchFamily="34" charset="0"/>
                <a:cs typeface="Arial" panose="020B0604020202020204" pitchFamily="34" charset="0"/>
              </a:rPr>
              <a:t>planning</a:t>
            </a:r>
            <a:r>
              <a:rPr lang="es-ES" altLang="en-US" sz="1200" dirty="0">
                <a:solidFill>
                  <a:srgbClr val="575756"/>
                </a:solidFill>
                <a:latin typeface="Arial" panose="020B0604020202020204" pitchFamily="34" charset="0"/>
                <a:cs typeface="Arial" panose="020B0604020202020204" pitchFamily="34" charset="0"/>
              </a:rPr>
              <a:t>, realizar un diseño a alto nivel  de la solución.</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Realizar continua exploración y ayudar a gestionar los </a:t>
            </a:r>
            <a:r>
              <a:rPr lang="es-ES" altLang="en-US" sz="1200" dirty="0" err="1">
                <a:solidFill>
                  <a:srgbClr val="575756"/>
                </a:solidFill>
                <a:latin typeface="Arial" panose="020B0604020202020204" pitchFamily="34" charset="0"/>
                <a:cs typeface="Arial" panose="020B0604020202020204" pitchFamily="34" charset="0"/>
              </a:rPr>
              <a:t>Enabler</a:t>
            </a:r>
            <a:r>
              <a:rPr lang="es-ES" altLang="en-US" sz="1200" dirty="0">
                <a:solidFill>
                  <a:srgbClr val="575756"/>
                </a:solidFill>
                <a:latin typeface="Arial" panose="020B0604020202020204" pitchFamily="34" charset="0"/>
                <a:cs typeface="Arial" panose="020B0604020202020204" pitchFamily="34" charset="0"/>
              </a:rPr>
              <a:t>, para mejorar la arquitectura y calidad de la solución.</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Definir los estándares técnicos y de arquitectura para la construcción de productos.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Participar en la definición de requisitos no funcionales.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Proveer la arquitectura base de la solución.</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3850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nvGrpSpPr>
          <p:cNvPr id="8" name="Grupo 7">
            <a:extLst>
              <a:ext uri="{FF2B5EF4-FFF2-40B4-BE49-F238E27FC236}">
                <a16:creationId xmlns:a16="http://schemas.microsoft.com/office/drawing/2014/main" id="{B3A6C510-946F-4B90-8130-BE4B0C1883DC}"/>
              </a:ext>
            </a:extLst>
          </p:cNvPr>
          <p:cNvGrpSpPr/>
          <p:nvPr/>
        </p:nvGrpSpPr>
        <p:grpSpPr>
          <a:xfrm>
            <a:off x="5659903" y="3847093"/>
            <a:ext cx="5688930" cy="2571320"/>
            <a:chOff x="5659903" y="4075693"/>
            <a:chExt cx="5688930" cy="2571320"/>
          </a:xfrm>
        </p:grpSpPr>
        <p:sp>
          <p:nvSpPr>
            <p:cNvPr id="9" name="Rectángulo 8">
              <a:extLst>
                <a:ext uri="{FF2B5EF4-FFF2-40B4-BE49-F238E27FC236}">
                  <a16:creationId xmlns:a16="http://schemas.microsoft.com/office/drawing/2014/main" id="{D8F665BA-94D0-42F7-8885-B8959BD50097}"/>
                </a:ext>
              </a:extLst>
            </p:cNvPr>
            <p:cNvSpPr/>
            <p:nvPr/>
          </p:nvSpPr>
          <p:spPr>
            <a:xfrm>
              <a:off x="5659903" y="4472126"/>
              <a:ext cx="5688930" cy="21748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Ayudar en la preparación de PI, con el refinamiento de las </a:t>
              </a:r>
              <a:r>
                <a:rPr lang="es-ES" altLang="en-US" sz="1200" dirty="0" err="1">
                  <a:solidFill>
                    <a:srgbClr val="575756"/>
                  </a:solidFill>
                  <a:latin typeface="Arial" panose="020B0604020202020204" pitchFamily="34" charset="0"/>
                  <a:cs typeface="Arial" panose="020B0604020202020204" pitchFamily="34" charset="0"/>
                </a:rPr>
                <a:t>Feature</a:t>
              </a:r>
              <a:r>
                <a:rPr lang="es-ES" altLang="en-US" sz="1200" dirty="0">
                  <a:solidFill>
                    <a:srgbClr val="575756"/>
                  </a:solidFill>
                  <a:latin typeface="Arial" panose="020B0604020202020204" pitchFamily="34" charset="0"/>
                  <a:cs typeface="Arial" panose="020B0604020202020204" pitchFamily="34" charset="0"/>
                </a:rPr>
                <a:t>, y garantizando el entendimiento de los objetivos del negocio y la organización.</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Aportar información organizacional, relevante para el desarrollo del proyecto.</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Identificar dependencias externas.</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Asignar un valor a cada </a:t>
              </a:r>
              <a:r>
                <a:rPr lang="es-ES" altLang="en-US" sz="1200" dirty="0" err="1">
                  <a:solidFill>
                    <a:srgbClr val="575756"/>
                  </a:solidFill>
                  <a:latin typeface="Arial" panose="020B0604020202020204" pitchFamily="34" charset="0"/>
                  <a:cs typeface="Arial" panose="020B0604020202020204" pitchFamily="34" charset="0"/>
                </a:rPr>
                <a:t>feature</a:t>
              </a:r>
              <a:r>
                <a:rPr lang="es-ES" altLang="en-US" sz="1200" dirty="0">
                  <a:solidFill>
                    <a:srgbClr val="575756"/>
                  </a:solidFill>
                  <a:latin typeface="Arial" panose="020B0604020202020204" pitchFamily="34" charset="0"/>
                  <a:cs typeface="Arial" panose="020B0604020202020204" pitchFamily="34" charset="0"/>
                </a:rPr>
                <a:t> según las necesidades y objetivos estratégicos, teniendo en cuenta el ROI.</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075693"/>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pic>
        <p:nvPicPr>
          <p:cNvPr id="7" name="Imagen 6">
            <a:extLst>
              <a:ext uri="{FF2B5EF4-FFF2-40B4-BE49-F238E27FC236}">
                <a16:creationId xmlns:a16="http://schemas.microsoft.com/office/drawing/2014/main" id="{FCC689D4-2F13-456F-9F8B-C6B027FFF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727" y="1417555"/>
            <a:ext cx="3102196" cy="3102196"/>
          </a:xfrm>
          <a:prstGeom prst="rect">
            <a:avLst/>
          </a:prstGeom>
        </p:spPr>
      </p:pic>
      <p:sp>
        <p:nvSpPr>
          <p:cNvPr id="13" name="Rectángulo: esquinas redondeadas 12">
            <a:hlinkClick r:id="rId3" action="ppaction://hlinksldjump"/>
            <a:extLst>
              <a:ext uri="{FF2B5EF4-FFF2-40B4-BE49-F238E27FC236}">
                <a16:creationId xmlns:a16="http://schemas.microsoft.com/office/drawing/2014/main" id="{E3BFFC16-DD05-458E-A4FF-05B5B1ABFD60}"/>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5333165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Candara" panose="020E0502030303020204" pitchFamily="34" charset="0"/>
              </a:rPr>
              <a:t>DEV </a:t>
            </a:r>
            <a:r>
              <a:rPr lang="es-ES" sz="4000" b="1" dirty="0" err="1">
                <a:solidFill>
                  <a:srgbClr val="AD198D"/>
                </a:solidFill>
                <a:latin typeface="Candara" panose="020E0502030303020204" pitchFamily="34" charset="0"/>
              </a:rPr>
              <a:t>Team</a:t>
            </a:r>
            <a:endParaRPr lang="es-ES" sz="4000" b="1" dirty="0">
              <a:solidFill>
                <a:srgbClr val="AD198D"/>
              </a:solidFill>
              <a:latin typeface="Candara" panose="020E0502030303020204" pitchFamily="34" charset="0"/>
            </a:endParaRP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645952" y="4601109"/>
            <a:ext cx="3722815" cy="1569660"/>
          </a:xfrm>
          <a:prstGeom prst="rect">
            <a:avLst/>
          </a:prstGeom>
        </p:spPr>
        <p:txBody>
          <a:bodyPr wrap="square">
            <a:spAutoFit/>
          </a:bodyPr>
          <a:lstStyle/>
          <a:p>
            <a:pPr algn="just"/>
            <a:r>
              <a:rPr lang="es-ES" altLang="en-US" sz="1600" dirty="0">
                <a:solidFill>
                  <a:srgbClr val="575756"/>
                </a:solidFill>
                <a:latin typeface="Arial" panose="020B0604020202020204" pitchFamily="34" charset="0"/>
                <a:cs typeface="Arial" panose="020B0604020202020204" pitchFamily="34" charset="0"/>
              </a:rPr>
              <a:t>Es  el responsable de canalizar las necesidades del negocio a nivel de programa, y quien prioriza las </a:t>
            </a:r>
            <a:r>
              <a:rPr lang="es-ES" altLang="en-US" sz="1600" dirty="0" err="1">
                <a:solidFill>
                  <a:srgbClr val="575756"/>
                </a:solidFill>
                <a:latin typeface="Arial" panose="020B0604020202020204" pitchFamily="34" charset="0"/>
                <a:cs typeface="Arial" panose="020B0604020202020204" pitchFamily="34" charset="0"/>
              </a:rPr>
              <a:t>features</a:t>
            </a:r>
            <a:r>
              <a:rPr lang="es-ES" altLang="en-US" sz="1600" dirty="0">
                <a:solidFill>
                  <a:srgbClr val="575756"/>
                </a:solidFill>
                <a:latin typeface="Arial" panose="020B0604020202020204" pitchFamily="34" charset="0"/>
                <a:cs typeface="Arial" panose="020B0604020202020204" pitchFamily="34" charset="0"/>
              </a:rPr>
              <a:t> con base en el valor del negocio asignado por los Business </a:t>
            </a:r>
            <a:r>
              <a:rPr lang="es-ES" altLang="en-US" sz="1600" dirty="0" err="1">
                <a:solidFill>
                  <a:srgbClr val="575756"/>
                </a:solidFill>
                <a:latin typeface="Arial" panose="020B0604020202020204" pitchFamily="34" charset="0"/>
                <a:cs typeface="Arial" panose="020B0604020202020204" pitchFamily="34" charset="0"/>
              </a:rPr>
              <a:t>Owners</a:t>
            </a:r>
            <a:r>
              <a:rPr lang="es-ES" altLang="en-US" sz="1600" dirty="0">
                <a:solidFill>
                  <a:srgbClr val="575756"/>
                </a:solidFill>
                <a:latin typeface="Arial" panose="020B0604020202020204" pitchFamily="34" charset="0"/>
                <a:cs typeface="Arial" panose="020B0604020202020204" pitchFamily="34" charset="0"/>
              </a:rPr>
              <a:t> y su conocimiento.</a:t>
            </a:r>
            <a:endParaRPr lang="es-CO" sz="1600" dirty="0">
              <a:solidFill>
                <a:srgbClr val="575756"/>
              </a:solidFill>
              <a:latin typeface="Arial" panose="020B0604020202020204" pitchFamily="34" charset="0"/>
              <a:cs typeface="Arial" panose="020B0604020202020204" pitchFamily="34" charset="0"/>
            </a:endParaRP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5292364" y="1440946"/>
            <a:ext cx="5204185" cy="2271646"/>
            <a:chOff x="5708516" y="1270721"/>
            <a:chExt cx="5457306" cy="2187062"/>
          </a:xfrm>
        </p:grpSpPr>
        <p:sp>
          <p:nvSpPr>
            <p:cNvPr id="10" name="Rectángulo 9">
              <a:extLst>
                <a:ext uri="{FF2B5EF4-FFF2-40B4-BE49-F238E27FC236}">
                  <a16:creationId xmlns:a16="http://schemas.microsoft.com/office/drawing/2014/main" id="{273A567A-CBB4-4854-A6B7-41AE8156BD2F}"/>
                </a:ext>
              </a:extLst>
            </p:cNvPr>
            <p:cNvSpPr/>
            <p:nvPr/>
          </p:nvSpPr>
          <p:spPr>
            <a:xfrm>
              <a:off x="5708516" y="1694695"/>
              <a:ext cx="5457306" cy="176308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Generar incremento de producto, con valor y calidad.</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Comunicar impedimentos y riesgos, identificados en la iteración al scrum Master.</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Asegurar el cumplimiento de las </a:t>
              </a:r>
              <a:r>
                <a:rPr lang="es-ES" altLang="en-US" sz="1200" dirty="0" err="1">
                  <a:solidFill>
                    <a:srgbClr val="575756"/>
                  </a:solidFill>
                  <a:latin typeface="Arial" panose="020B0604020202020204" pitchFamily="34" charset="0"/>
                  <a:cs typeface="Arial" panose="020B0604020202020204" pitchFamily="34" charset="0"/>
                </a:rPr>
                <a:t>Daily</a:t>
              </a:r>
              <a:r>
                <a:rPr lang="es-ES" altLang="en-US" sz="1200" dirty="0">
                  <a:solidFill>
                    <a:srgbClr val="575756"/>
                  </a:solidFill>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Actualizar en los tableros Kanban el estado de sus tareas.</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5292365" y="3981470"/>
            <a:ext cx="5204184" cy="2189300"/>
            <a:chOff x="5659903" y="4525636"/>
            <a:chExt cx="3722815" cy="2021151"/>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9"/>
              <a:ext cx="3722815" cy="162471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Trabajar de manera colaborativa y en equipo.</a:t>
              </a:r>
            </a:p>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Ser auto organizados y gestionar sus propias tareas.</a:t>
              </a:r>
            </a:p>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Comunicarse de manera asertiva y no violenta con sus compañeros.</a:t>
              </a:r>
            </a:p>
            <a:p>
              <a:pPr marL="285750" indent="-2857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Contribuir a la mejora continua desde su perspectiva y conocimientos.</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525636"/>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sp>
        <p:nvSpPr>
          <p:cNvPr id="19" name="Rectángulo: esquinas redondeadas 18">
            <a:hlinkClick r:id="rId2" action="ppaction://hlinksldjump"/>
            <a:extLst>
              <a:ext uri="{FF2B5EF4-FFF2-40B4-BE49-F238E27FC236}">
                <a16:creationId xmlns:a16="http://schemas.microsoft.com/office/drawing/2014/main" id="{A57B92A2-A8B4-467C-B328-BA88BE2D6312}"/>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pic>
        <p:nvPicPr>
          <p:cNvPr id="3" name="Imagen 2">
            <a:extLst>
              <a:ext uri="{FF2B5EF4-FFF2-40B4-BE49-F238E27FC236}">
                <a16:creationId xmlns:a16="http://schemas.microsoft.com/office/drawing/2014/main" id="{91A2702A-D9AD-430F-A698-E349B4E60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749" y="1491894"/>
            <a:ext cx="2903637" cy="2903637"/>
          </a:xfrm>
          <a:prstGeom prst="rect">
            <a:avLst/>
          </a:prstGeom>
        </p:spPr>
      </p:pic>
    </p:spTree>
    <p:extLst>
      <p:ext uri="{BB962C8B-B14F-4D97-AF65-F5344CB8AC3E}">
        <p14:creationId xmlns:p14="http://schemas.microsoft.com/office/powerpoint/2010/main" val="4857097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a:solidFill>
                  <a:srgbClr val="AD198D"/>
                </a:solidFill>
                <a:latin typeface="Candara" panose="020E0502030303020204" pitchFamily="34" charset="0"/>
              </a:rPr>
              <a:t>Scrum Master</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023865" y="4763034"/>
            <a:ext cx="3710435" cy="1323439"/>
          </a:xfrm>
          <a:prstGeom prst="rect">
            <a:avLst/>
          </a:prstGeom>
        </p:spPr>
        <p:txBody>
          <a:bodyPr wrap="square">
            <a:spAutoFit/>
          </a:bodyPr>
          <a:lstStyle/>
          <a:p>
            <a:pPr algn="just">
              <a:buNone/>
            </a:pPr>
            <a:r>
              <a:rPr lang="es-ES" altLang="en-US" sz="1600" dirty="0">
                <a:solidFill>
                  <a:srgbClr val="575756"/>
                </a:solidFill>
                <a:latin typeface="Arial" panose="020B0604020202020204" pitchFamily="34" charset="0"/>
                <a:cs typeface="Arial" panose="020B0604020202020204" pitchFamily="34" charset="0"/>
              </a:rPr>
              <a:t>Es el líder servicial del equipo ágil, es la persona encargada de guiar la adopción del </a:t>
            </a:r>
            <a:r>
              <a:rPr lang="es-ES" altLang="en-US" sz="1600" dirty="0" err="1">
                <a:solidFill>
                  <a:srgbClr val="575756"/>
                </a:solidFill>
                <a:latin typeface="Arial" panose="020B0604020202020204" pitchFamily="34" charset="0"/>
                <a:cs typeface="Arial" panose="020B0604020202020204" pitchFamily="34" charset="0"/>
              </a:rPr>
              <a:t>framework</a:t>
            </a:r>
            <a:r>
              <a:rPr lang="es-ES" altLang="en-US" sz="1600" dirty="0">
                <a:solidFill>
                  <a:srgbClr val="575756"/>
                </a:solidFill>
                <a:latin typeface="Arial" panose="020B0604020202020204" pitchFamily="34" charset="0"/>
                <a:cs typeface="Arial" panose="020B0604020202020204" pitchFamily="34" charset="0"/>
              </a:rPr>
              <a:t> de trabajo ágil, también apoya al equipo para solucionar o escalar impedimentos.</a:t>
            </a: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492531" y="1816800"/>
            <a:ext cx="3223126" cy="4526849"/>
            <a:chOff x="5708516" y="1270721"/>
            <a:chExt cx="5457306" cy="4358294"/>
          </a:xfrm>
        </p:grpSpPr>
        <p:sp>
          <p:nvSpPr>
            <p:cNvPr id="10" name="Rectángulo 9">
              <a:extLst>
                <a:ext uri="{FF2B5EF4-FFF2-40B4-BE49-F238E27FC236}">
                  <a16:creationId xmlns:a16="http://schemas.microsoft.com/office/drawing/2014/main" id="{273A567A-CBB4-4854-A6B7-41AE8156BD2F}"/>
                </a:ext>
              </a:extLst>
            </p:cNvPr>
            <p:cNvSpPr/>
            <p:nvPr/>
          </p:nvSpPr>
          <p:spPr>
            <a:xfrm>
              <a:off x="5708516" y="1694694"/>
              <a:ext cx="5457306" cy="39343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Facilitar las ceremonias durante la iteración.</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Enseñar el </a:t>
              </a:r>
              <a:r>
                <a:rPr lang="es-ES" altLang="en-US" sz="1200" dirty="0" err="1">
                  <a:solidFill>
                    <a:srgbClr val="575756"/>
                  </a:solidFill>
                  <a:latin typeface="Arial" panose="020B0604020202020204" pitchFamily="34" charset="0"/>
                  <a:cs typeface="Arial" panose="020B0604020202020204" pitchFamily="34" charset="0"/>
                </a:rPr>
                <a:t>framework</a:t>
              </a:r>
              <a:r>
                <a:rPr lang="es-ES" altLang="en-US" sz="1200" dirty="0">
                  <a:solidFill>
                    <a:srgbClr val="575756"/>
                  </a:solidFill>
                  <a:latin typeface="Arial" panose="020B0604020202020204" pitchFamily="34" charset="0"/>
                  <a:cs typeface="Arial" panose="020B0604020202020204" pitchFamily="34" charset="0"/>
                </a:rPr>
                <a:t> ágil al equipo.</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Gestionar impedimentos.</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Escalar Impedimentos que no estén a su alcance.</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Proteger al equipo de personas y situaciones externas que puedan afectar la productividad del mismo.</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Acompañar al PO, para que gestione un buen Backlog.</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Asegurar que el equipo cuente las herramientas necesarias para el desarrollo de la </a:t>
              </a:r>
              <a:r>
                <a:rPr lang="es-ES" altLang="en-US" sz="1200" dirty="0" err="1">
                  <a:solidFill>
                    <a:srgbClr val="575756"/>
                  </a:solidFill>
                  <a:latin typeface="Arial" panose="020B0604020202020204" pitchFamily="34" charset="0"/>
                  <a:cs typeface="Arial" panose="020B0604020202020204" pitchFamily="34" charset="0"/>
                </a:rPr>
                <a:t>iteracion</a:t>
              </a:r>
              <a:r>
                <a:rPr lang="es-ES" altLang="en-US" sz="1200" dirty="0">
                  <a:solidFill>
                    <a:srgbClr val="575756"/>
                  </a:solidFill>
                  <a:latin typeface="Arial" panose="020B0604020202020204" pitchFamily="34" charset="0"/>
                  <a:cs typeface="Arial" panose="020B0604020202020204" pitchFamily="34" charset="0"/>
                </a:rPr>
                <a:t>.</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8091847" y="1911114"/>
            <a:ext cx="3722815" cy="2338956"/>
            <a:chOff x="5659903" y="4525636"/>
            <a:chExt cx="3722815" cy="2239374"/>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8"/>
              <a:ext cx="3722815" cy="18429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Garantizar el buen uso de los marcos de trabajo y herramientas  ágiles y guiar al equipo Scrum a lograr los objetivos del proyecto o servicio basándose en las buenas practicas.</a:t>
              </a:r>
            </a:p>
            <a:p>
              <a:pPr marL="171450" indent="-171450">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Ser un agente de cambio, comprometido a generar cultura ágil.</a:t>
              </a:r>
              <a:endParaRPr lang="es-ES" altLang="en-US" sz="1200" dirty="0">
                <a:solidFill>
                  <a:srgbClr val="575756"/>
                </a:solidFill>
                <a:latin typeface="Arial" panose="020B0604020202020204" pitchFamily="34" charset="0"/>
                <a:cs typeface="Arial" panose="020B0604020202020204" pitchFamily="34" charset="0"/>
              </a:endParaRP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525636"/>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sp>
        <p:nvSpPr>
          <p:cNvPr id="19" name="Rectángulo: esquinas redondeadas 18">
            <a:hlinkClick r:id="rId2" action="ppaction://hlinksldjump"/>
            <a:extLst>
              <a:ext uri="{FF2B5EF4-FFF2-40B4-BE49-F238E27FC236}">
                <a16:creationId xmlns:a16="http://schemas.microsoft.com/office/drawing/2014/main" id="{A57B92A2-A8B4-467C-B328-BA88BE2D6312}"/>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pic>
        <p:nvPicPr>
          <p:cNvPr id="3" name="Imagen 2">
            <a:extLst>
              <a:ext uri="{FF2B5EF4-FFF2-40B4-BE49-F238E27FC236}">
                <a16:creationId xmlns:a16="http://schemas.microsoft.com/office/drawing/2014/main" id="{82C83780-CDC4-48A7-9023-481285AA0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9744" y="2009314"/>
            <a:ext cx="2556616" cy="2556616"/>
          </a:xfrm>
          <a:prstGeom prst="rect">
            <a:avLst/>
          </a:prstGeom>
        </p:spPr>
      </p:pic>
    </p:spTree>
    <p:extLst>
      <p:ext uri="{BB962C8B-B14F-4D97-AF65-F5344CB8AC3E}">
        <p14:creationId xmlns:p14="http://schemas.microsoft.com/office/powerpoint/2010/main" val="29494472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Introducción</a:t>
            </a:r>
            <a:endParaRPr lang="es-CO" sz="3200" b="1" dirty="0">
              <a:solidFill>
                <a:srgbClr val="AD198D"/>
              </a:solidFill>
              <a:latin typeface="Candara" panose="020E0502030303020204" pitchFamily="34" charset="0"/>
            </a:endParaRPr>
          </a:p>
        </p:txBody>
      </p:sp>
      <p:sp>
        <p:nvSpPr>
          <p:cNvPr id="6" name="CuadroTexto 5"/>
          <p:cNvSpPr txBox="1"/>
          <p:nvPr/>
        </p:nvSpPr>
        <p:spPr>
          <a:xfrm>
            <a:off x="1082181" y="2146310"/>
            <a:ext cx="9446002" cy="1476375"/>
          </a:xfrm>
          <a:prstGeom prst="rect">
            <a:avLst/>
          </a:prstGeom>
          <a:noFill/>
        </p:spPr>
        <p:txBody>
          <a:bodyPr wrap="square" rtlCol="0">
            <a:spAutoFit/>
          </a:bodyPr>
          <a:lstStyle/>
          <a:p>
            <a:pPr lvl="1" algn="just"/>
            <a:r>
              <a:rPr lang="es-ES" altLang="en-US"/>
              <a:t>Safe es un marco de trabajo de escalado agil a nivel corporacion,  basado en practicas lean y Ágil, permite  que las organizaciones a traves de la definicion de un conjunto de  buenas practicas y flujos de trabajo, puedan escalar sus practicas agiles desde los equipos operativos hasta la alta gerencia.</a:t>
            </a:r>
            <a:endParaRPr lang="es-ES" dirty="0">
              <a:solidFill>
                <a:schemeClr val="accent1">
                  <a:lumMod val="75000"/>
                </a:schemeClr>
              </a:solidFill>
              <a:latin typeface="Candara" panose="020E0502030303020204" pitchFamily="34" charset="0"/>
            </a:endParaRPr>
          </a:p>
          <a:p>
            <a:pPr marL="800100" lvl="1" indent="-342900">
              <a:buAutoNum type="arabicPeriod"/>
            </a:pPr>
            <a:endParaRPr lang="es-ES" dirty="0">
              <a:solidFill>
                <a:schemeClr val="accent1">
                  <a:lumMod val="75000"/>
                </a:schemeClr>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0" y="6642556"/>
            <a:ext cx="947695" cy="215444"/>
          </a:xfrm>
          <a:prstGeom prst="rect">
            <a:avLst/>
          </a:prstGeom>
        </p:spPr>
        <p:txBody>
          <a:bodyPr wrap="none">
            <a:spAutoFit/>
          </a:bodyPr>
          <a:lstStyle/>
          <a:p>
            <a:r>
              <a:rPr lang="en-US" sz="800" dirty="0"/>
              <a:t>www.consultec.es</a:t>
            </a:r>
          </a:p>
        </p:txBody>
      </p:sp>
      <p:pic>
        <p:nvPicPr>
          <p:cNvPr id="9" name="Marcador de posición de contenido 8"/>
          <p:cNvPicPr>
            <a:picLocks noGrp="1" noChangeAspect="1"/>
          </p:cNvPicPr>
          <p:nvPr>
            <p:ph sz="half" idx="1"/>
          </p:nvPr>
        </p:nvPicPr>
        <p:blipFill>
          <a:blip r:embed="rId2"/>
          <a:stretch>
            <a:fillRect/>
          </a:stretch>
        </p:blipFill>
        <p:spPr>
          <a:xfrm>
            <a:off x="1735455" y="4700905"/>
            <a:ext cx="3295650" cy="1228725"/>
          </a:xfrm>
          <a:prstGeom prst="rect">
            <a:avLst/>
          </a:prstGeom>
        </p:spPr>
      </p:pic>
      <p:pic>
        <p:nvPicPr>
          <p:cNvPr id="10" name="Marcador de posición de contenido 9"/>
          <p:cNvPicPr>
            <a:picLocks noGrp="1" noChangeAspect="1"/>
          </p:cNvPicPr>
          <p:nvPr>
            <p:ph sz="half" idx="2"/>
          </p:nvPr>
        </p:nvPicPr>
        <p:blipFill>
          <a:blip r:embed="rId3"/>
          <a:stretch>
            <a:fillRect/>
          </a:stretch>
        </p:blipFill>
        <p:spPr>
          <a:xfrm>
            <a:off x="5537200" y="3833495"/>
            <a:ext cx="5181600" cy="266128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336098"/>
            <a:ext cx="10515600" cy="1039696"/>
          </a:xfrm>
        </p:spPr>
        <p:txBody>
          <a:bodyPr>
            <a:normAutofit/>
          </a:bodyPr>
          <a:lstStyle/>
          <a:p>
            <a:r>
              <a:rPr lang="es-ES" sz="4000" b="1" dirty="0" err="1">
                <a:solidFill>
                  <a:srgbClr val="AD198D"/>
                </a:solidFill>
                <a:latin typeface="Candara" panose="020E0502030303020204" pitchFamily="34" charset="0"/>
              </a:rPr>
              <a:t>Product</a:t>
            </a:r>
            <a:r>
              <a:rPr lang="es-ES" sz="4000" b="1" dirty="0">
                <a:solidFill>
                  <a:srgbClr val="AD198D"/>
                </a:solidFill>
                <a:latin typeface="Candara" panose="020E0502030303020204" pitchFamily="34" charset="0"/>
              </a:rPr>
              <a:t> Owner</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023865" y="4763034"/>
            <a:ext cx="3710435" cy="1077218"/>
          </a:xfrm>
          <a:prstGeom prst="rect">
            <a:avLst/>
          </a:prstGeom>
        </p:spPr>
        <p:txBody>
          <a:bodyPr wrap="square">
            <a:spAutoFit/>
          </a:bodyPr>
          <a:lstStyle/>
          <a:p>
            <a:pPr algn="just">
              <a:buNone/>
            </a:pPr>
            <a:r>
              <a:rPr lang="es-ES" altLang="en-US" sz="1600" dirty="0">
                <a:solidFill>
                  <a:srgbClr val="575756"/>
                </a:solidFill>
                <a:latin typeface="Arial" panose="020B0604020202020204" pitchFamily="34" charset="0"/>
                <a:cs typeface="Arial" panose="020B0604020202020204" pitchFamily="34" charset="0"/>
              </a:rPr>
              <a:t>Es el dueño del producto a nivel equipo, la persona encargada de transmitir la necesidad y la visión del negocio al equipo.</a:t>
            </a: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574315" y="1624595"/>
            <a:ext cx="3298419" cy="4526849"/>
            <a:chOff x="5708514" y="1270721"/>
            <a:chExt cx="5584790" cy="4358294"/>
          </a:xfrm>
        </p:grpSpPr>
        <p:sp>
          <p:nvSpPr>
            <p:cNvPr id="10" name="Rectángulo 9">
              <a:extLst>
                <a:ext uri="{FF2B5EF4-FFF2-40B4-BE49-F238E27FC236}">
                  <a16:creationId xmlns:a16="http://schemas.microsoft.com/office/drawing/2014/main" id="{273A567A-CBB4-4854-A6B7-41AE8156BD2F}"/>
                </a:ext>
              </a:extLst>
            </p:cNvPr>
            <p:cNvSpPr/>
            <p:nvPr/>
          </p:nvSpPr>
          <p:spPr>
            <a:xfrm>
              <a:off x="5708514" y="1694694"/>
              <a:ext cx="5584790" cy="393432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Realizar el entendimiento del producto al equipo de una manera clara y especifica.</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Crear, mantener y gestionar el backlog del equipo. priorizar con base en el valor del negocio.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Acompañar al equipo en la implementación del producto, para aclarar dudas.</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Escribir las HU, donde se especifique de  forma clara y completa,  las funcionalidades solicitadas.</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sym typeface="+mn-ea"/>
                </a:rPr>
                <a:t>Definir el alcance del MVP a nivel equipo.</a:t>
              </a:r>
              <a:endParaRPr lang="es-ES" altLang="en-US" sz="1200" dirty="0">
                <a:solidFill>
                  <a:srgbClr val="575756"/>
                </a:solidFill>
                <a:latin typeface="Arial" panose="020B0604020202020204" pitchFamily="34" charset="0"/>
                <a:cs typeface="Arial" panose="020B0604020202020204" pitchFamily="34" charset="0"/>
              </a:endParaRP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Funciones</a:t>
              </a:r>
              <a:endParaRPr lang="es-CO" sz="2400" b="1" dirty="0"/>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8036562" y="1624595"/>
            <a:ext cx="3722815" cy="4542051"/>
            <a:chOff x="5659903" y="4485892"/>
            <a:chExt cx="3722815" cy="4348672"/>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8"/>
              <a:ext cx="3722815" cy="391249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Acompañar al equipo, durante la </a:t>
              </a:r>
              <a:r>
                <a:rPr lang="es-ES" altLang="en-US" sz="1200" dirty="0" err="1">
                  <a:solidFill>
                    <a:srgbClr val="575756"/>
                  </a:solidFill>
                  <a:latin typeface="Arial" panose="020B0604020202020204" pitchFamily="34" charset="0"/>
                  <a:cs typeface="Arial" panose="020B0604020202020204" pitchFamily="34" charset="0"/>
                </a:rPr>
                <a:t>iteracion</a:t>
              </a:r>
              <a:r>
                <a:rPr lang="es-ES" altLang="en-US" sz="1200" dirty="0">
                  <a:solidFill>
                    <a:srgbClr val="575756"/>
                  </a:solidFill>
                  <a:latin typeface="Arial" panose="020B0604020202020204" pitchFamily="34" charset="0"/>
                  <a:cs typeface="Arial" panose="020B0604020202020204" pitchFamily="34" charset="0"/>
                </a:rPr>
                <a:t>, para asegurar que el entendimiento de su necesidad y de la solución es claro.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Guiar al equipo, para tener un foco  en común de acuerdo a la priorización del backlog.</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Apoyar al Scrum Master en la gestión de impedimentos, en casos que se requiera.</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Conocer estado real del avance del proyecto.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Asistir a los eventos y/o ceremonias, en los cuales se requiera su participación.</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Facilitar información necesaria, para el desarrollo del incremento.</a:t>
              </a:r>
            </a:p>
            <a:p>
              <a:pPr marL="171450" indent="-171450" algn="just">
                <a:buFont typeface="Arial" panose="020B0604020202020204" pitchFamily="34" charset="0"/>
                <a:buChar char="•"/>
              </a:pPr>
              <a:endParaRPr lang="es-ES" altLang="en-U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altLang="en-US" sz="1200" dirty="0">
                  <a:solidFill>
                    <a:srgbClr val="575756"/>
                  </a:solidFill>
                  <a:latin typeface="Arial" panose="020B0604020202020204" pitchFamily="34" charset="0"/>
                  <a:cs typeface="Arial" panose="020B0604020202020204" pitchFamily="34" charset="0"/>
                </a:rPr>
                <a:t>Mantener el Backlog, siempre visible y actualizado para el equipo.</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485892"/>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t>Responsabilidades</a:t>
              </a:r>
              <a:endParaRPr lang="es-CO" sz="2400" b="1" dirty="0"/>
            </a:p>
          </p:txBody>
        </p:sp>
      </p:grpSp>
      <p:sp>
        <p:nvSpPr>
          <p:cNvPr id="19" name="Rectángulo: esquinas redondeadas 18">
            <a:hlinkClick r:id="rId2" action="ppaction://hlinksldjump"/>
            <a:extLst>
              <a:ext uri="{FF2B5EF4-FFF2-40B4-BE49-F238E27FC236}">
                <a16:creationId xmlns:a16="http://schemas.microsoft.com/office/drawing/2014/main" id="{A57B92A2-A8B4-467C-B328-BA88BE2D6312}"/>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pic>
        <p:nvPicPr>
          <p:cNvPr id="7" name="Imagen 6">
            <a:extLst>
              <a:ext uri="{FF2B5EF4-FFF2-40B4-BE49-F238E27FC236}">
                <a16:creationId xmlns:a16="http://schemas.microsoft.com/office/drawing/2014/main" id="{FE02F52C-4745-4E2E-B86C-4A33C854F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519" y="1395075"/>
            <a:ext cx="3223126" cy="3223126"/>
          </a:xfrm>
          <a:prstGeom prst="rect">
            <a:avLst/>
          </a:prstGeom>
        </p:spPr>
      </p:pic>
    </p:spTree>
    <p:extLst>
      <p:ext uri="{BB962C8B-B14F-4D97-AF65-F5344CB8AC3E}">
        <p14:creationId xmlns:p14="http://schemas.microsoft.com/office/powerpoint/2010/main" val="34443623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9311C33C-BF78-4C19-A7E3-1A55291B1C7B}"/>
              </a:ext>
            </a:extLst>
          </p:cNvPr>
          <p:cNvSpPr>
            <a:spLocks noGrp="1"/>
          </p:cNvSpPr>
          <p:nvPr>
            <p:ph type="title"/>
          </p:nvPr>
        </p:nvSpPr>
        <p:spPr>
          <a:xfrm>
            <a:off x="787400" y="2332037"/>
            <a:ext cx="10515600" cy="1325563"/>
          </a:xfrm>
        </p:spPr>
        <p:txBody>
          <a:bodyPr>
            <a:normAutofit/>
          </a:bodyPr>
          <a:lstStyle/>
          <a:p>
            <a:r>
              <a:rPr lang="es-ES" sz="7200" b="1" dirty="0">
                <a:solidFill>
                  <a:srgbClr val="AD198D"/>
                </a:solidFill>
                <a:latin typeface="Candara" panose="020E0502030303020204" pitchFamily="34" charset="0"/>
              </a:rPr>
              <a:t>Artefactos</a:t>
            </a:r>
          </a:p>
        </p:txBody>
      </p:sp>
      <p:cxnSp>
        <p:nvCxnSpPr>
          <p:cNvPr id="5" name="Conector recto 4">
            <a:extLst>
              <a:ext uri="{FF2B5EF4-FFF2-40B4-BE49-F238E27FC236}">
                <a16:creationId xmlns:a16="http://schemas.microsoft.com/office/drawing/2014/main" id="{61726ACF-EE15-489A-87BF-2D4C07EA1371}"/>
              </a:ext>
            </a:extLst>
          </p:cNvPr>
          <p:cNvCxnSpPr>
            <a:cxnSpLocks/>
          </p:cNvCxnSpPr>
          <p:nvPr/>
        </p:nvCxnSpPr>
        <p:spPr>
          <a:xfrm>
            <a:off x="787400" y="3429000"/>
            <a:ext cx="106172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9519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err="1">
                <a:solidFill>
                  <a:srgbClr val="AD198D"/>
                </a:solidFill>
                <a:sym typeface="+mn-ea"/>
              </a:rPr>
              <a:t>Definition</a:t>
            </a:r>
            <a:r>
              <a:rPr lang="es-ES" b="1" dirty="0">
                <a:solidFill>
                  <a:srgbClr val="AD198D"/>
                </a:solidFill>
                <a:sym typeface="+mn-ea"/>
              </a:rPr>
              <a:t> </a:t>
            </a:r>
            <a:r>
              <a:rPr lang="es-ES" b="1" dirty="0" err="1">
                <a:solidFill>
                  <a:srgbClr val="AD198D"/>
                </a:solidFill>
                <a:sym typeface="+mn-ea"/>
              </a:rPr>
              <a:t>of</a:t>
            </a:r>
            <a:r>
              <a:rPr lang="es-ES" b="1" dirty="0">
                <a:solidFill>
                  <a:srgbClr val="AD198D"/>
                </a:solidFill>
                <a:sym typeface="+mn-ea"/>
              </a:rPr>
              <a:t> </a:t>
            </a:r>
            <a:r>
              <a:rPr lang="es-ES" b="1" dirty="0" err="1">
                <a:solidFill>
                  <a:srgbClr val="AD198D"/>
                </a:solidFill>
                <a:sym typeface="+mn-ea"/>
              </a:rPr>
              <a:t>Ready</a:t>
            </a:r>
            <a:endParaRPr lang="es-ES" b="1" dirty="0">
              <a:solidFill>
                <a:srgbClr val="AD198D"/>
              </a:solidFill>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3" name="Tabla 2">
            <a:extLst>
              <a:ext uri="{FF2B5EF4-FFF2-40B4-BE49-F238E27FC236}">
                <a16:creationId xmlns:a16="http://schemas.microsoft.com/office/drawing/2014/main" id="{92455174-5F8E-4D28-AAE1-2085A53CD6D5}"/>
              </a:ext>
            </a:extLst>
          </p:cNvPr>
          <p:cNvGraphicFramePr>
            <a:graphicFrameLocks noGrp="1"/>
          </p:cNvGraphicFramePr>
          <p:nvPr>
            <p:extLst>
              <p:ext uri="{D42A27DB-BD31-4B8C-83A1-F6EECF244321}">
                <p14:modId xmlns:p14="http://schemas.microsoft.com/office/powerpoint/2010/main" val="2556032888"/>
              </p:ext>
            </p:extLst>
          </p:nvPr>
        </p:nvGraphicFramePr>
        <p:xfrm>
          <a:off x="4421464" y="1723345"/>
          <a:ext cx="2641600" cy="222933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361823064"/>
                    </a:ext>
                  </a:extLst>
                </a:gridCol>
              </a:tblGrid>
              <a:tr h="342016">
                <a:tc>
                  <a:txBody>
                    <a:bodyPr/>
                    <a:lstStyle/>
                    <a:p>
                      <a:pPr>
                        <a:lnSpc>
                          <a:spcPct val="107000"/>
                        </a:lnSpc>
                        <a:spcAft>
                          <a:spcPts val="800"/>
                        </a:spcAft>
                      </a:pPr>
                      <a:r>
                        <a:rPr lang="es-ES" sz="1400" dirty="0">
                          <a:solidFill>
                            <a:schemeClr val="bg1"/>
                          </a:solidFill>
                          <a:effectLst/>
                          <a:latin typeface="Arial" panose="020B0604020202020204" pitchFamily="34" charset="0"/>
                          <a:cs typeface="Arial" panose="020B0604020202020204" pitchFamily="34" charset="0"/>
                        </a:rPr>
                        <a:t>Qué Es?</a:t>
                      </a:r>
                      <a:endParaRPr lang="es-CO"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792217347"/>
                  </a:ext>
                </a:extLst>
              </a:tr>
              <a:tr h="1887321">
                <a:tc>
                  <a:txBody>
                    <a:bodyPr/>
                    <a:lstStyle/>
                    <a:p>
                      <a:pPr>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documento vivo que contiene la lista de características que debe cumplir una HU, para considerarse como preparada para ser incluida en una iteración.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343604443"/>
                  </a:ext>
                </a:extLst>
              </a:tr>
            </a:tbl>
          </a:graphicData>
        </a:graphic>
      </p:graphicFrame>
      <p:graphicFrame>
        <p:nvGraphicFramePr>
          <p:cNvPr id="6" name="Tabla 5">
            <a:extLst>
              <a:ext uri="{FF2B5EF4-FFF2-40B4-BE49-F238E27FC236}">
                <a16:creationId xmlns:a16="http://schemas.microsoft.com/office/drawing/2014/main" id="{BBF326D8-73AC-4097-BA4D-8DD82B631471}"/>
              </a:ext>
            </a:extLst>
          </p:cNvPr>
          <p:cNvGraphicFramePr>
            <a:graphicFrameLocks noGrp="1"/>
          </p:cNvGraphicFramePr>
          <p:nvPr>
            <p:extLst>
              <p:ext uri="{D42A27DB-BD31-4B8C-83A1-F6EECF244321}">
                <p14:modId xmlns:p14="http://schemas.microsoft.com/office/powerpoint/2010/main" val="2720842585"/>
              </p:ext>
            </p:extLst>
          </p:nvPr>
        </p:nvGraphicFramePr>
        <p:xfrm>
          <a:off x="7375528" y="1740779"/>
          <a:ext cx="2641600" cy="2204564"/>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305382927"/>
                    </a:ext>
                  </a:extLst>
                </a:gridCol>
              </a:tblGrid>
              <a:tr h="0">
                <a:tc>
                  <a:txBody>
                    <a:bodyPr/>
                    <a:lstStyle/>
                    <a:p>
                      <a:pPr algn="l">
                        <a:lnSpc>
                          <a:spcPct val="107000"/>
                        </a:lnSpc>
                        <a:spcAft>
                          <a:spcPts val="800"/>
                        </a:spcAft>
                      </a:pPr>
                      <a:r>
                        <a:rPr lang="es-ES" sz="1400" dirty="0">
                          <a:effectLst/>
                        </a:rPr>
                        <a:t>Objetivo</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4067473444"/>
                  </a:ext>
                </a:extLst>
              </a:tr>
              <a:tr h="1884841">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Mitigar, riesgos de incumplimiento, por no contar con la claridad y herramientas necesarias para la implementación de una HU dentro de una iteración.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86152786"/>
                  </a:ext>
                </a:extLst>
              </a:tr>
            </a:tbl>
          </a:graphicData>
        </a:graphic>
      </p:graphicFrame>
      <p:graphicFrame>
        <p:nvGraphicFramePr>
          <p:cNvPr id="7" name="Tabla 6">
            <a:extLst>
              <a:ext uri="{FF2B5EF4-FFF2-40B4-BE49-F238E27FC236}">
                <a16:creationId xmlns:a16="http://schemas.microsoft.com/office/drawing/2014/main" id="{ACCE2DBB-2EAB-466F-860F-DF454AD0BB96}"/>
              </a:ext>
            </a:extLst>
          </p:cNvPr>
          <p:cNvGraphicFramePr>
            <a:graphicFrameLocks noGrp="1"/>
          </p:cNvGraphicFramePr>
          <p:nvPr>
            <p:extLst>
              <p:ext uri="{D42A27DB-BD31-4B8C-83A1-F6EECF244321}">
                <p14:modId xmlns:p14="http://schemas.microsoft.com/office/powerpoint/2010/main" val="3342945142"/>
              </p:ext>
            </p:extLst>
          </p:nvPr>
        </p:nvGraphicFramePr>
        <p:xfrm>
          <a:off x="4421464" y="4209494"/>
          <a:ext cx="2641600" cy="224840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183705823"/>
                    </a:ext>
                  </a:extLst>
                </a:gridCol>
              </a:tblGrid>
              <a:tr h="235952">
                <a:tc>
                  <a:txBody>
                    <a:bodyPr/>
                    <a:lstStyle/>
                    <a:p>
                      <a:pPr>
                        <a:lnSpc>
                          <a:spcPct val="107000"/>
                        </a:lnSpc>
                        <a:spcAft>
                          <a:spcPts val="800"/>
                        </a:spcAft>
                      </a:pPr>
                      <a:r>
                        <a:rPr lang="es-ES" sz="1400" dirty="0">
                          <a:effectLst/>
                        </a:rPr>
                        <a:t>Responsable</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146409104"/>
                  </a:ext>
                </a:extLst>
              </a:tr>
              <a:tr h="1928682">
                <a:tc>
                  <a:txBody>
                    <a:bodyPr/>
                    <a:lstStyle/>
                    <a:p>
                      <a:pPr>
                        <a:lnSpc>
                          <a:spcPct val="107000"/>
                        </a:lnSpc>
                        <a:spcAft>
                          <a:spcPts val="800"/>
                        </a:spcAft>
                      </a:pPr>
                      <a:r>
                        <a:rPr lang="es-ES" sz="1400" dirty="0">
                          <a:solidFill>
                            <a:srgbClr val="575756"/>
                          </a:solidFill>
                          <a:effectLst/>
                        </a:rPr>
                        <a:t>Todo el Equipo. Este artefacto es recomendado revisarlo cada iteración, para validar si es necesaria alguna actualización</a:t>
                      </a:r>
                      <a:r>
                        <a:rPr lang="es-ES" sz="1400" dirty="0">
                          <a:effectLst/>
                        </a:rPr>
                        <a:t>.</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443065076"/>
                  </a:ext>
                </a:extLst>
              </a:tr>
            </a:tbl>
          </a:graphicData>
        </a:graphic>
      </p:graphicFrame>
      <p:pic>
        <p:nvPicPr>
          <p:cNvPr id="10" name="Imagen 9" descr="C:\Users\Rene\Downloads\portapapeles.png">
            <a:extLst>
              <a:ext uri="{FF2B5EF4-FFF2-40B4-BE49-F238E27FC236}">
                <a16:creationId xmlns:a16="http://schemas.microsoft.com/office/drawing/2014/main" id="{1C4A183D-4B3B-44BB-B009-FC8F66EFD79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66430" y="2315319"/>
            <a:ext cx="2404745" cy="2848147"/>
          </a:xfrm>
          <a:prstGeom prst="rect">
            <a:avLst/>
          </a:prstGeom>
          <a:noFill/>
          <a:ln>
            <a:noFill/>
          </a:ln>
        </p:spPr>
      </p:pic>
      <p:sp>
        <p:nvSpPr>
          <p:cNvPr id="9" name="Rectángulo: esquinas redondeadas 8">
            <a:hlinkClick r:id="rId3" action="ppaction://hlinksldjump"/>
            <a:extLst>
              <a:ext uri="{FF2B5EF4-FFF2-40B4-BE49-F238E27FC236}">
                <a16:creationId xmlns:a16="http://schemas.microsoft.com/office/drawing/2014/main" id="{BED6502B-0A77-4F1A-9EA1-8E1B719C4D40}"/>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0FAFB379-3BC2-48F9-AA2B-B81FAB47C71C}"/>
              </a:ext>
            </a:extLst>
          </p:cNvPr>
          <p:cNvGraphicFramePr>
            <a:graphicFrameLocks noGrp="1"/>
          </p:cNvGraphicFramePr>
          <p:nvPr>
            <p:extLst>
              <p:ext uri="{D42A27DB-BD31-4B8C-83A1-F6EECF244321}">
                <p14:modId xmlns:p14="http://schemas.microsoft.com/office/powerpoint/2010/main" val="3393375744"/>
              </p:ext>
            </p:extLst>
          </p:nvPr>
        </p:nvGraphicFramePr>
        <p:xfrm>
          <a:off x="4775199" y="1693809"/>
          <a:ext cx="2641600" cy="178341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55983664"/>
                    </a:ext>
                  </a:extLst>
                </a:gridCol>
              </a:tblGrid>
              <a:tr h="228169">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406419625"/>
                  </a:ext>
                </a:extLst>
              </a:tr>
              <a:tr h="1463687">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documento vivo que contiene la lista de características que debe cumplir una HU, para considerarse como terminada.</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017315189"/>
                  </a:ext>
                </a:extLst>
              </a:tr>
            </a:tbl>
          </a:graphicData>
        </a:graphic>
      </p:graphicFrame>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err="1">
                <a:solidFill>
                  <a:srgbClr val="AD198D"/>
                </a:solidFill>
                <a:sym typeface="+mn-ea"/>
              </a:rPr>
              <a:t>Definition</a:t>
            </a:r>
            <a:r>
              <a:rPr lang="es-ES" b="1" dirty="0">
                <a:solidFill>
                  <a:srgbClr val="AD198D"/>
                </a:solidFill>
                <a:sym typeface="+mn-ea"/>
              </a:rPr>
              <a:t> </a:t>
            </a:r>
            <a:r>
              <a:rPr lang="es-ES" b="1" dirty="0" err="1">
                <a:solidFill>
                  <a:srgbClr val="AD198D"/>
                </a:solidFill>
                <a:sym typeface="+mn-ea"/>
              </a:rPr>
              <a:t>of</a:t>
            </a:r>
            <a:r>
              <a:rPr lang="es-ES" b="1" dirty="0">
                <a:solidFill>
                  <a:srgbClr val="AD198D"/>
                </a:solidFill>
                <a:sym typeface="+mn-ea"/>
              </a:rPr>
              <a:t> Done</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Imagen 6" descr="C:\Users\Rene\Downloads\paquete.png">
            <a:extLst>
              <a:ext uri="{FF2B5EF4-FFF2-40B4-BE49-F238E27FC236}">
                <a16:creationId xmlns:a16="http://schemas.microsoft.com/office/drawing/2014/main" id="{4293B145-203D-4099-8A49-82637DE1437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67266" y="2155976"/>
            <a:ext cx="2641599" cy="2634136"/>
          </a:xfrm>
          <a:prstGeom prst="rect">
            <a:avLst/>
          </a:prstGeom>
          <a:noFill/>
          <a:ln>
            <a:noFill/>
          </a:ln>
        </p:spPr>
      </p:pic>
      <p:graphicFrame>
        <p:nvGraphicFramePr>
          <p:cNvPr id="8" name="Tabla 7">
            <a:extLst>
              <a:ext uri="{FF2B5EF4-FFF2-40B4-BE49-F238E27FC236}">
                <a16:creationId xmlns:a16="http://schemas.microsoft.com/office/drawing/2014/main" id="{EE2B12CA-BBE6-4F89-8FE0-18C0A88AE38D}"/>
              </a:ext>
            </a:extLst>
          </p:cNvPr>
          <p:cNvGraphicFramePr>
            <a:graphicFrameLocks noGrp="1"/>
          </p:cNvGraphicFramePr>
          <p:nvPr>
            <p:extLst>
              <p:ext uri="{D42A27DB-BD31-4B8C-83A1-F6EECF244321}">
                <p14:modId xmlns:p14="http://schemas.microsoft.com/office/powerpoint/2010/main" val="4192904444"/>
              </p:ext>
            </p:extLst>
          </p:nvPr>
        </p:nvGraphicFramePr>
        <p:xfrm>
          <a:off x="4775199" y="3802933"/>
          <a:ext cx="2641600" cy="178341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853508263"/>
                    </a:ext>
                  </a:extLst>
                </a:gridCol>
              </a:tblGrid>
              <a:tr h="228169">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181513004"/>
                  </a:ext>
                </a:extLst>
              </a:tr>
              <a:tr h="1463687">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Validar que se cumpla con las necesidades del negocio y técnicas, necesarias para un producto terminado.</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714173160"/>
                  </a:ext>
                </a:extLst>
              </a:tr>
            </a:tbl>
          </a:graphicData>
        </a:graphic>
      </p:graphicFrame>
      <p:graphicFrame>
        <p:nvGraphicFramePr>
          <p:cNvPr id="9" name="Tabla 8">
            <a:extLst>
              <a:ext uri="{FF2B5EF4-FFF2-40B4-BE49-F238E27FC236}">
                <a16:creationId xmlns:a16="http://schemas.microsoft.com/office/drawing/2014/main" id="{0C268292-169F-49AA-8009-3D8C05164A94}"/>
              </a:ext>
            </a:extLst>
          </p:cNvPr>
          <p:cNvGraphicFramePr>
            <a:graphicFrameLocks noGrp="1"/>
          </p:cNvGraphicFramePr>
          <p:nvPr>
            <p:extLst>
              <p:ext uri="{D42A27DB-BD31-4B8C-83A1-F6EECF244321}">
                <p14:modId xmlns:p14="http://schemas.microsoft.com/office/powerpoint/2010/main" val="2842080496"/>
              </p:ext>
            </p:extLst>
          </p:nvPr>
        </p:nvGraphicFramePr>
        <p:xfrm>
          <a:off x="7929461" y="2290194"/>
          <a:ext cx="2641600" cy="266604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973876303"/>
                    </a:ext>
                  </a:extLst>
                </a:gridCol>
              </a:tblGrid>
              <a:tr h="281103">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056752230"/>
                  </a:ext>
                </a:extLst>
              </a:tr>
              <a:tr h="2346325">
                <a:tc>
                  <a:txBody>
                    <a:bodyPr/>
                    <a:lstStyle/>
                    <a:p>
                      <a:pPr>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Todo el equipo. A nivel funcional el PO, debe verificar que sus criterios de aceptación se cumplan; y el equipo debe garantizar que se cumplan los estándares de calidad y técnicos necesarios.</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627053361"/>
                  </a:ext>
                </a:extLst>
              </a:tr>
            </a:tbl>
          </a:graphicData>
        </a:graphic>
      </p:graphicFrame>
      <p:sp>
        <p:nvSpPr>
          <p:cNvPr id="10" name="Rectángulo: esquinas redondeadas 9">
            <a:hlinkClick r:id="rId3" action="ppaction://hlinksldjump"/>
            <a:extLst>
              <a:ext uri="{FF2B5EF4-FFF2-40B4-BE49-F238E27FC236}">
                <a16:creationId xmlns:a16="http://schemas.microsoft.com/office/drawing/2014/main" id="{70B3D9E4-2653-41E1-A94B-4510F73CB0EB}"/>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5356166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err="1">
                <a:solidFill>
                  <a:srgbClr val="AD198D"/>
                </a:solidFill>
                <a:sym typeface="+mn-ea"/>
              </a:rPr>
              <a:t>Enabler</a:t>
            </a:r>
            <a:endParaRPr lang="es-ES" b="1" dirty="0">
              <a:solidFill>
                <a:srgbClr val="AD198D"/>
              </a:solidFill>
              <a:sym typeface="+mn-ea"/>
            </a:endParaRP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C:\Users\Rene\Downloads\rompecabezas.png">
            <a:extLst>
              <a:ext uri="{FF2B5EF4-FFF2-40B4-BE49-F238E27FC236}">
                <a16:creationId xmlns:a16="http://schemas.microsoft.com/office/drawing/2014/main" id="{9A66D5F0-9B42-4B98-82EF-D5A45B68A5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36086" y="2537718"/>
            <a:ext cx="2701618" cy="2692841"/>
          </a:xfrm>
          <a:prstGeom prst="rect">
            <a:avLst/>
          </a:prstGeom>
          <a:noFill/>
          <a:ln>
            <a:noFill/>
          </a:ln>
        </p:spPr>
      </p:pic>
      <p:graphicFrame>
        <p:nvGraphicFramePr>
          <p:cNvPr id="2" name="Tabla 1">
            <a:extLst>
              <a:ext uri="{FF2B5EF4-FFF2-40B4-BE49-F238E27FC236}">
                <a16:creationId xmlns:a16="http://schemas.microsoft.com/office/drawing/2014/main" id="{886DAFCF-8751-44F4-842A-36B2CEADF1CC}"/>
              </a:ext>
            </a:extLst>
          </p:cNvPr>
          <p:cNvGraphicFramePr>
            <a:graphicFrameLocks noGrp="1"/>
          </p:cNvGraphicFramePr>
          <p:nvPr>
            <p:extLst>
              <p:ext uri="{D42A27DB-BD31-4B8C-83A1-F6EECF244321}">
                <p14:modId xmlns:p14="http://schemas.microsoft.com/office/powerpoint/2010/main" val="2817047602"/>
              </p:ext>
            </p:extLst>
          </p:nvPr>
        </p:nvGraphicFramePr>
        <p:xfrm>
          <a:off x="4595765" y="1351338"/>
          <a:ext cx="1974215" cy="2269808"/>
        </p:xfrm>
        <a:graphic>
          <a:graphicData uri="http://schemas.openxmlformats.org/drawingml/2006/table">
            <a:tbl>
              <a:tblPr firstRow="1" bandRow="1">
                <a:tableStyleId>{5C22544A-7EE6-4342-B048-85BDC9FD1C3A}</a:tableStyleId>
              </a:tblPr>
              <a:tblGrid>
                <a:gridCol w="1974215">
                  <a:extLst>
                    <a:ext uri="{9D8B030D-6E8A-4147-A177-3AD203B41FA5}">
                      <a16:colId xmlns:a16="http://schemas.microsoft.com/office/drawing/2014/main" val="2054585376"/>
                    </a:ext>
                  </a:extLst>
                </a:gridCol>
              </a:tblGrid>
              <a:tr h="303530">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669053362"/>
                  </a:ext>
                </a:extLst>
              </a:tr>
              <a:tr h="1950085">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Son habilitadores que apoyan las actividades necesarias para la construcción del incremento, pueden ser técnicos, de exploración, de arquitectura, o de cumplimiento. Se puede traducir como una Historia de usuario a nivel técnico</a:t>
                      </a:r>
                      <a:r>
                        <a:rPr lang="es-ES" sz="1200" dirty="0">
                          <a:solidFill>
                            <a:srgbClr val="575756"/>
                          </a:solidFill>
                          <a:effectLst/>
                          <a:latin typeface="Arial" panose="020B0604020202020204" pitchFamily="34" charset="0"/>
                          <a:cs typeface="Arial" panose="020B0604020202020204" pitchFamily="34" charset="0"/>
                        </a:rPr>
                        <a:t>.</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658566539"/>
                  </a:ext>
                </a:extLst>
              </a:tr>
            </a:tbl>
          </a:graphicData>
        </a:graphic>
      </p:graphicFrame>
      <p:graphicFrame>
        <p:nvGraphicFramePr>
          <p:cNvPr id="3" name="Tabla 2">
            <a:extLst>
              <a:ext uri="{FF2B5EF4-FFF2-40B4-BE49-F238E27FC236}">
                <a16:creationId xmlns:a16="http://schemas.microsoft.com/office/drawing/2014/main" id="{3E8BE031-9E14-4D8A-BD75-3D79BACD73F9}"/>
              </a:ext>
            </a:extLst>
          </p:cNvPr>
          <p:cNvGraphicFramePr>
            <a:graphicFrameLocks noGrp="1"/>
          </p:cNvGraphicFramePr>
          <p:nvPr>
            <p:extLst>
              <p:ext uri="{D42A27DB-BD31-4B8C-83A1-F6EECF244321}">
                <p14:modId xmlns:p14="http://schemas.microsoft.com/office/powerpoint/2010/main" val="3373972056"/>
              </p:ext>
            </p:extLst>
          </p:nvPr>
        </p:nvGraphicFramePr>
        <p:xfrm>
          <a:off x="6800329" y="1362968"/>
          <a:ext cx="2064385" cy="2241983"/>
        </p:xfrm>
        <a:graphic>
          <a:graphicData uri="http://schemas.openxmlformats.org/drawingml/2006/table">
            <a:tbl>
              <a:tblPr firstRow="1" bandRow="1">
                <a:tableStyleId>{5C22544A-7EE6-4342-B048-85BDC9FD1C3A}</a:tableStyleId>
              </a:tblPr>
              <a:tblGrid>
                <a:gridCol w="2064385">
                  <a:extLst>
                    <a:ext uri="{9D8B030D-6E8A-4147-A177-3AD203B41FA5}">
                      <a16:colId xmlns:a16="http://schemas.microsoft.com/office/drawing/2014/main" val="259230775"/>
                    </a:ext>
                  </a:extLst>
                </a:gridCol>
              </a:tblGrid>
              <a:tr h="326024">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389223111"/>
                  </a:ext>
                </a:extLst>
              </a:tr>
              <a:tr h="1915959">
                <a:tc>
                  <a:txBody>
                    <a:bodyPr/>
                    <a:lstStyle/>
                    <a:p>
                      <a:pPr algn="l">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Brindar visibilidad del trabajo técnico necesario para asegurar la entrega de valor.</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691144337"/>
                  </a:ext>
                </a:extLst>
              </a:tr>
            </a:tbl>
          </a:graphicData>
        </a:graphic>
      </p:graphicFrame>
      <p:graphicFrame>
        <p:nvGraphicFramePr>
          <p:cNvPr id="11" name="Tabla 10">
            <a:extLst>
              <a:ext uri="{FF2B5EF4-FFF2-40B4-BE49-F238E27FC236}">
                <a16:creationId xmlns:a16="http://schemas.microsoft.com/office/drawing/2014/main" id="{809B5498-1BDB-4AFB-A018-A22CFEE3C59F}"/>
              </a:ext>
            </a:extLst>
          </p:cNvPr>
          <p:cNvGraphicFramePr>
            <a:graphicFrameLocks noGrp="1"/>
          </p:cNvGraphicFramePr>
          <p:nvPr>
            <p:extLst>
              <p:ext uri="{D42A27DB-BD31-4B8C-83A1-F6EECF244321}">
                <p14:modId xmlns:p14="http://schemas.microsoft.com/office/powerpoint/2010/main" val="1199042933"/>
              </p:ext>
            </p:extLst>
          </p:nvPr>
        </p:nvGraphicFramePr>
        <p:xfrm>
          <a:off x="9177553" y="1362424"/>
          <a:ext cx="1918970" cy="2249675"/>
        </p:xfrm>
        <a:graphic>
          <a:graphicData uri="http://schemas.openxmlformats.org/drawingml/2006/table">
            <a:tbl>
              <a:tblPr firstRow="1" bandRow="1">
                <a:tableStyleId>{5C22544A-7EE6-4342-B048-85BDC9FD1C3A}</a:tableStyleId>
              </a:tblPr>
              <a:tblGrid>
                <a:gridCol w="1918970">
                  <a:extLst>
                    <a:ext uri="{9D8B030D-6E8A-4147-A177-3AD203B41FA5}">
                      <a16:colId xmlns:a16="http://schemas.microsoft.com/office/drawing/2014/main" val="2554336256"/>
                    </a:ext>
                  </a:extLst>
                </a:gridCol>
              </a:tblGrid>
              <a:tr h="31203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033646617"/>
                  </a:ext>
                </a:extLst>
              </a:tr>
              <a:tr h="1929952">
                <a:tc>
                  <a:txBody>
                    <a:bodyPr/>
                    <a:lstStyle/>
                    <a:p>
                      <a:pPr algn="l">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El equipo ágil y el equipo de arquitectura e ingeniería.</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58506130"/>
                  </a:ext>
                </a:extLst>
              </a:tr>
            </a:tbl>
          </a:graphicData>
        </a:graphic>
      </p:graphicFrame>
      <p:graphicFrame>
        <p:nvGraphicFramePr>
          <p:cNvPr id="12" name="Tabla 11">
            <a:extLst>
              <a:ext uri="{FF2B5EF4-FFF2-40B4-BE49-F238E27FC236}">
                <a16:creationId xmlns:a16="http://schemas.microsoft.com/office/drawing/2014/main" id="{AE611AFF-9B73-448C-9210-8C9727FC15D0}"/>
              </a:ext>
            </a:extLst>
          </p:cNvPr>
          <p:cNvGraphicFramePr>
            <a:graphicFrameLocks noGrp="1"/>
          </p:cNvGraphicFramePr>
          <p:nvPr>
            <p:extLst>
              <p:ext uri="{D42A27DB-BD31-4B8C-83A1-F6EECF244321}">
                <p14:modId xmlns:p14="http://schemas.microsoft.com/office/powerpoint/2010/main" val="266513258"/>
              </p:ext>
            </p:extLst>
          </p:nvPr>
        </p:nvGraphicFramePr>
        <p:xfrm>
          <a:off x="4595765" y="3770055"/>
          <a:ext cx="6500758" cy="2789238"/>
        </p:xfrm>
        <a:graphic>
          <a:graphicData uri="http://schemas.openxmlformats.org/drawingml/2006/table">
            <a:tbl>
              <a:tblPr firstRow="1" bandRow="1">
                <a:tableStyleId>{5C22544A-7EE6-4342-B048-85BDC9FD1C3A}</a:tableStyleId>
              </a:tblPr>
              <a:tblGrid>
                <a:gridCol w="6500758">
                  <a:extLst>
                    <a:ext uri="{9D8B030D-6E8A-4147-A177-3AD203B41FA5}">
                      <a16:colId xmlns:a16="http://schemas.microsoft.com/office/drawing/2014/main" val="3081825512"/>
                    </a:ext>
                  </a:extLst>
                </a:gridCol>
              </a:tblGrid>
              <a:tr h="365760">
                <a:tc>
                  <a:txBody>
                    <a:bodyPr/>
                    <a:lstStyle/>
                    <a:p>
                      <a:pPr>
                        <a:lnSpc>
                          <a:spcPct val="107000"/>
                        </a:lnSpc>
                        <a:spcAft>
                          <a:spcPts val="800"/>
                        </a:spcAft>
                      </a:pPr>
                      <a:r>
                        <a:rPr lang="es-ES" sz="1200" dirty="0">
                          <a:effectLst/>
                          <a:latin typeface="Arial" panose="020B0604020202020204" pitchFamily="34" charset="0"/>
                          <a:cs typeface="Arial" panose="020B0604020202020204" pitchFamily="34" charset="0"/>
                        </a:rPr>
                        <a:t>Tipo de Habilitadores</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789960756"/>
                  </a:ext>
                </a:extLst>
              </a:tr>
              <a:tr h="2346325">
                <a:tc>
                  <a:txBody>
                    <a:bodyPr/>
                    <a:lstStyle/>
                    <a:p>
                      <a:pPr marL="342900" lvl="0" indent="-342900">
                        <a:lnSpc>
                          <a:spcPct val="107000"/>
                        </a:lnSpc>
                        <a:spcAft>
                          <a:spcPts val="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Exploración</a:t>
                      </a:r>
                      <a:r>
                        <a:rPr lang="es-CO" sz="1100" dirty="0">
                          <a:solidFill>
                            <a:srgbClr val="575756"/>
                          </a:solidFill>
                          <a:effectLst/>
                          <a:latin typeface="Arial" panose="020B0604020202020204" pitchFamily="34" charset="0"/>
                          <a:cs typeface="Arial" panose="020B0604020202020204" pitchFamily="34" charset="0"/>
                        </a:rPr>
                        <a:t>: Estos apoyan la investigación, creación de prototipos y otras actividades necesarias para desarrollar una comprensión de las necesidades del Cliente, incluida la exploración de posibles soluciones y la evaluación de alternativas.</a:t>
                      </a:r>
                    </a:p>
                    <a:p>
                      <a:pPr marL="457200">
                        <a:lnSpc>
                          <a:spcPct val="107000"/>
                        </a:lnSpc>
                        <a:spcAft>
                          <a:spcPts val="0"/>
                        </a:spcAft>
                      </a:pPr>
                      <a:r>
                        <a:rPr lang="es-CO" sz="1100" dirty="0">
                          <a:solidFill>
                            <a:srgbClr val="575756"/>
                          </a:solidFill>
                          <a:effectLst/>
                          <a:latin typeface="Arial" panose="020B0604020202020204" pitchFamily="34" charset="0"/>
                          <a:cs typeface="Arial" panose="020B0604020202020204" pitchFamily="34" charset="0"/>
                        </a:rPr>
                        <a:t> </a:t>
                      </a:r>
                    </a:p>
                    <a:p>
                      <a:pPr marL="342900" lvl="0" indent="-342900">
                        <a:lnSpc>
                          <a:spcPct val="107000"/>
                        </a:lnSpc>
                        <a:spcAft>
                          <a:spcPts val="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Arquitectura</a:t>
                      </a:r>
                      <a:r>
                        <a:rPr lang="es-CO" sz="1100" dirty="0">
                          <a:solidFill>
                            <a:srgbClr val="575756"/>
                          </a:solidFill>
                          <a:effectLst/>
                          <a:latin typeface="Arial" panose="020B0604020202020204" pitchFamily="34" charset="0"/>
                          <a:cs typeface="Arial" panose="020B0604020202020204" pitchFamily="34" charset="0"/>
                        </a:rPr>
                        <a:t>: Se utiliza para implementar los aspectos técnicos adecuados de la solución, estos habilitadores suelen convirtiesen en requerimientos no funcionales</a:t>
                      </a:r>
                    </a:p>
                    <a:p>
                      <a:pPr marL="457200">
                        <a:lnSpc>
                          <a:spcPct val="107000"/>
                        </a:lnSpc>
                        <a:spcAft>
                          <a:spcPts val="0"/>
                        </a:spcAft>
                      </a:pPr>
                      <a:r>
                        <a:rPr lang="es-CO" sz="1100" dirty="0">
                          <a:solidFill>
                            <a:srgbClr val="575756"/>
                          </a:solidFill>
                          <a:effectLst/>
                          <a:latin typeface="Arial" panose="020B0604020202020204" pitchFamily="34" charset="0"/>
                          <a:cs typeface="Arial" panose="020B0604020202020204" pitchFamily="34" charset="0"/>
                        </a:rPr>
                        <a:t> </a:t>
                      </a:r>
                    </a:p>
                    <a:p>
                      <a:pPr marL="342900" lvl="0" indent="-342900">
                        <a:lnSpc>
                          <a:spcPct val="107000"/>
                        </a:lnSpc>
                        <a:spcAft>
                          <a:spcPts val="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Infraestructura</a:t>
                      </a:r>
                      <a:r>
                        <a:rPr lang="es-CO" sz="1100" dirty="0">
                          <a:solidFill>
                            <a:srgbClr val="575756"/>
                          </a:solidFill>
                          <a:effectLst/>
                          <a:latin typeface="Arial" panose="020B0604020202020204" pitchFamily="34" charset="0"/>
                          <a:cs typeface="Arial" panose="020B0604020202020204" pitchFamily="34" charset="0"/>
                        </a:rPr>
                        <a:t>: se crean para construir, mejorar y automatizar los entornos de desarrollo, prueba e implementación. Facilitan un desarrollo más rápido, pruebas de mayor calidad y un proceso de entrega continua más rápido</a:t>
                      </a:r>
                    </a:p>
                    <a:p>
                      <a:pPr marL="457200">
                        <a:lnSpc>
                          <a:spcPct val="107000"/>
                        </a:lnSpc>
                        <a:spcAft>
                          <a:spcPts val="0"/>
                        </a:spcAft>
                      </a:pPr>
                      <a:r>
                        <a:rPr lang="es-CO" sz="1100" dirty="0">
                          <a:solidFill>
                            <a:srgbClr val="575756"/>
                          </a:solidFill>
                          <a:effectLst/>
                          <a:latin typeface="Arial" panose="020B0604020202020204" pitchFamily="34" charset="0"/>
                          <a:cs typeface="Arial" panose="020B0604020202020204" pitchFamily="34" charset="0"/>
                        </a:rPr>
                        <a:t> </a:t>
                      </a:r>
                    </a:p>
                    <a:p>
                      <a:pPr marL="342900" lvl="0" indent="-342900">
                        <a:lnSpc>
                          <a:spcPct val="107000"/>
                        </a:lnSpc>
                        <a:spcAft>
                          <a:spcPts val="800"/>
                        </a:spcAft>
                        <a:buFont typeface="Symbol" panose="05050102010706020507" pitchFamily="18" charset="2"/>
                        <a:buChar char=""/>
                      </a:pPr>
                      <a:r>
                        <a:rPr lang="es-CO" sz="1100" b="1" dirty="0">
                          <a:solidFill>
                            <a:srgbClr val="575756"/>
                          </a:solidFill>
                          <a:effectLst/>
                          <a:latin typeface="Arial" panose="020B0604020202020204" pitchFamily="34" charset="0"/>
                          <a:cs typeface="Arial" panose="020B0604020202020204" pitchFamily="34" charset="0"/>
                        </a:rPr>
                        <a:t>Cumplimiento</a:t>
                      </a:r>
                      <a:r>
                        <a:rPr lang="es-CO" sz="1100" dirty="0">
                          <a:solidFill>
                            <a:srgbClr val="575756"/>
                          </a:solidFill>
                          <a:effectLst/>
                          <a:latin typeface="Arial" panose="020B0604020202020204" pitchFamily="34" charset="0"/>
                          <a:cs typeface="Arial" panose="020B0604020202020204" pitchFamily="34" charset="0"/>
                        </a:rPr>
                        <a:t>: Estos facilitan la gestión de actividades de cumplimiento como normas, políticas, documentación, aprobaciones.</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845385526"/>
                  </a:ext>
                </a:extLst>
              </a:tr>
            </a:tbl>
          </a:graphicData>
        </a:graphic>
      </p:graphicFrame>
      <p:sp>
        <p:nvSpPr>
          <p:cNvPr id="13" name="Rectángulo: esquinas redondeadas 12">
            <a:hlinkClick r:id="rId3" action="ppaction://hlinksldjump"/>
            <a:extLst>
              <a:ext uri="{FF2B5EF4-FFF2-40B4-BE49-F238E27FC236}">
                <a16:creationId xmlns:a16="http://schemas.microsoft.com/office/drawing/2014/main" id="{56BCE666-50B2-4121-A8EA-37AD32FCAB0B}"/>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3457049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Backlog </a:t>
            </a:r>
            <a:r>
              <a:rPr lang="es-ES" b="1" dirty="0" err="1">
                <a:solidFill>
                  <a:srgbClr val="AD198D"/>
                </a:solidFill>
                <a:sym typeface="+mn-ea"/>
              </a:rPr>
              <a:t>Program</a:t>
            </a:r>
            <a:endParaRPr lang="es-ES" b="1" dirty="0">
              <a:solidFill>
                <a:srgbClr val="AD198D"/>
              </a:solidFill>
              <a:sym typeface="+mn-ea"/>
            </a:endParaRP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9" name="Imagen 8" descr="https://www.scaledagileframework.com/wp-content/uploads/2018/04/Program-Solution-Backlogs_F01_PM.png">
            <a:extLst>
              <a:ext uri="{FF2B5EF4-FFF2-40B4-BE49-F238E27FC236}">
                <a16:creationId xmlns:a16="http://schemas.microsoft.com/office/drawing/2014/main" id="{C10BB747-76A9-4696-95E9-50CD2E986C70}"/>
              </a:ext>
            </a:extLst>
          </p:cNvPr>
          <p:cNvPicPr/>
          <p:nvPr/>
        </p:nvPicPr>
        <p:blipFill rotWithShape="1">
          <a:blip r:embed="rId2">
            <a:extLst>
              <a:ext uri="{28A0092B-C50C-407E-A947-70E740481C1C}">
                <a14:useLocalDpi xmlns:a14="http://schemas.microsoft.com/office/drawing/2010/main" val="0"/>
              </a:ext>
            </a:extLst>
          </a:blip>
          <a:srcRect l="26829" r="17561"/>
          <a:stretch/>
        </p:blipFill>
        <p:spPr bwMode="auto">
          <a:xfrm>
            <a:off x="885307" y="2348942"/>
            <a:ext cx="3078760" cy="2556785"/>
          </a:xfrm>
          <a:prstGeom prst="rect">
            <a:avLst/>
          </a:prstGeom>
          <a:noFill/>
          <a:ln>
            <a:noFill/>
          </a:ln>
          <a:extLst>
            <a:ext uri="{53640926-AAD7-44D8-BBD7-CCE9431645EC}">
              <a14:shadowObscured xmlns:a14="http://schemas.microsoft.com/office/drawing/2010/main"/>
            </a:ext>
          </a:extLst>
        </p:spPr>
      </p:pic>
      <p:graphicFrame>
        <p:nvGraphicFramePr>
          <p:cNvPr id="4" name="Tabla 3">
            <a:extLst>
              <a:ext uri="{FF2B5EF4-FFF2-40B4-BE49-F238E27FC236}">
                <a16:creationId xmlns:a16="http://schemas.microsoft.com/office/drawing/2014/main" id="{BE0F1699-814E-4A3D-8454-B20A193458D3}"/>
              </a:ext>
            </a:extLst>
          </p:cNvPr>
          <p:cNvGraphicFramePr>
            <a:graphicFrameLocks noGrp="1"/>
          </p:cNvGraphicFramePr>
          <p:nvPr>
            <p:extLst>
              <p:ext uri="{D42A27DB-BD31-4B8C-83A1-F6EECF244321}">
                <p14:modId xmlns:p14="http://schemas.microsoft.com/office/powerpoint/2010/main" val="4229102464"/>
              </p:ext>
            </p:extLst>
          </p:nvPr>
        </p:nvGraphicFramePr>
        <p:xfrm>
          <a:off x="4360314" y="1747629"/>
          <a:ext cx="2641600" cy="271208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110334099"/>
                    </a:ext>
                  </a:extLst>
                </a:gridCol>
              </a:tblGrid>
              <a:tr h="365760">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836423676"/>
                  </a:ext>
                </a:extLst>
              </a:tr>
              <a:tr h="2346325">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Es el listado de </a:t>
                      </a:r>
                      <a:r>
                        <a:rPr lang="es-ES" sz="1100" dirty="0" err="1">
                          <a:solidFill>
                            <a:srgbClr val="575756"/>
                          </a:solidFill>
                          <a:effectLst/>
                          <a:latin typeface="Arial" panose="020B0604020202020204" pitchFamily="34" charset="0"/>
                          <a:cs typeface="Arial" panose="020B0604020202020204" pitchFamily="34" charset="0"/>
                        </a:rPr>
                        <a:t>Enabler</a:t>
                      </a:r>
                      <a:r>
                        <a:rPr lang="es-ES" sz="1100" dirty="0">
                          <a:solidFill>
                            <a:srgbClr val="575756"/>
                          </a:solidFill>
                          <a:effectLst/>
                          <a:latin typeface="Arial" panose="020B0604020202020204" pitchFamily="34" charset="0"/>
                          <a:cs typeface="Arial" panose="020B0604020202020204" pitchFamily="34" charset="0"/>
                        </a:rPr>
                        <a:t> o </a:t>
                      </a:r>
                      <a:r>
                        <a:rPr lang="es-ES" sz="1100" dirty="0" err="1">
                          <a:solidFill>
                            <a:srgbClr val="575756"/>
                          </a:solidFill>
                          <a:effectLst/>
                          <a:latin typeface="Arial" panose="020B0604020202020204" pitchFamily="34" charset="0"/>
                          <a:cs typeface="Arial" panose="020B0604020202020204" pitchFamily="34" charset="0"/>
                        </a:rPr>
                        <a:t>Feature</a:t>
                      </a:r>
                      <a:r>
                        <a:rPr lang="es-ES" sz="1100" dirty="0">
                          <a:solidFill>
                            <a:srgbClr val="575756"/>
                          </a:solidFill>
                          <a:effectLst/>
                          <a:latin typeface="Arial" panose="020B0604020202020204" pitchFamily="34" charset="0"/>
                          <a:cs typeface="Arial" panose="020B0604020202020204" pitchFamily="34" charset="0"/>
                        </a:rPr>
                        <a:t> que se generan de la necesidad del negocio que aún no se han resuelto, en el cual se refleja la prioridad y el orden en que se deben implementar.  Este artefacto es un documento vivo, ya que puede surgir actualizaciones de los elementos existente, inclusiones de nuevos o eliminación si es el caso.</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369047500"/>
                  </a:ext>
                </a:extLst>
              </a:tr>
            </a:tbl>
          </a:graphicData>
        </a:graphic>
      </p:graphicFrame>
      <p:graphicFrame>
        <p:nvGraphicFramePr>
          <p:cNvPr id="7" name="Tabla 6">
            <a:extLst>
              <a:ext uri="{FF2B5EF4-FFF2-40B4-BE49-F238E27FC236}">
                <a16:creationId xmlns:a16="http://schemas.microsoft.com/office/drawing/2014/main" id="{B2751145-B356-4532-8CC7-0DD0CCD1413C}"/>
              </a:ext>
            </a:extLst>
          </p:cNvPr>
          <p:cNvGraphicFramePr>
            <a:graphicFrameLocks noGrp="1"/>
          </p:cNvGraphicFramePr>
          <p:nvPr>
            <p:extLst>
              <p:ext uri="{D42A27DB-BD31-4B8C-83A1-F6EECF244321}">
                <p14:modId xmlns:p14="http://schemas.microsoft.com/office/powerpoint/2010/main" val="3786591984"/>
              </p:ext>
            </p:extLst>
          </p:nvPr>
        </p:nvGraphicFramePr>
        <p:xfrm>
          <a:off x="7431716" y="1747629"/>
          <a:ext cx="2641600" cy="271208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911616483"/>
                    </a:ext>
                  </a:extLst>
                </a:gridCol>
              </a:tblGrid>
              <a:tr h="365760">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4083552442"/>
                  </a:ext>
                </a:extLst>
              </a:tr>
              <a:tr h="2346325">
                <a:tc>
                  <a:txBody>
                    <a:bodyPr/>
                    <a:lstStyle/>
                    <a:p>
                      <a:pPr algn="l">
                        <a:lnSpc>
                          <a:spcPct val="107000"/>
                        </a:lnSpc>
                        <a:spcAft>
                          <a:spcPts val="800"/>
                        </a:spcAft>
                      </a:pPr>
                      <a:r>
                        <a:rPr lang="es-ES" sz="1200" dirty="0">
                          <a:solidFill>
                            <a:srgbClr val="575756"/>
                          </a:solidFill>
                          <a:effectLst/>
                          <a:latin typeface="Arial" panose="020B0604020202020204" pitchFamily="34" charset="0"/>
                          <a:cs typeface="Arial" panose="020B0604020202020204" pitchFamily="34" charset="0"/>
                        </a:rPr>
                        <a:t>Visualizar, el trabajo por realizar, mostrando la prioridad para el negocio y detallando las necesidades del mismo.</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743087931"/>
                  </a:ext>
                </a:extLst>
              </a:tr>
            </a:tbl>
          </a:graphicData>
        </a:graphic>
      </p:graphicFrame>
      <p:graphicFrame>
        <p:nvGraphicFramePr>
          <p:cNvPr id="8" name="Tabla 7">
            <a:extLst>
              <a:ext uri="{FF2B5EF4-FFF2-40B4-BE49-F238E27FC236}">
                <a16:creationId xmlns:a16="http://schemas.microsoft.com/office/drawing/2014/main" id="{BCF5DCEE-68AB-493D-BE2A-B44435F51C55}"/>
              </a:ext>
            </a:extLst>
          </p:cNvPr>
          <p:cNvGraphicFramePr>
            <a:graphicFrameLocks noGrp="1"/>
          </p:cNvGraphicFramePr>
          <p:nvPr>
            <p:extLst>
              <p:ext uri="{D42A27DB-BD31-4B8C-83A1-F6EECF244321}">
                <p14:modId xmlns:p14="http://schemas.microsoft.com/office/powerpoint/2010/main" val="555805028"/>
              </p:ext>
            </p:extLst>
          </p:nvPr>
        </p:nvGraphicFramePr>
        <p:xfrm>
          <a:off x="4360313" y="4574096"/>
          <a:ext cx="5756809" cy="1288416"/>
        </p:xfrm>
        <a:graphic>
          <a:graphicData uri="http://schemas.openxmlformats.org/drawingml/2006/table">
            <a:tbl>
              <a:tblPr firstRow="1" bandRow="1">
                <a:tableStyleId>{5C22544A-7EE6-4342-B048-85BDC9FD1C3A}</a:tableStyleId>
              </a:tblPr>
              <a:tblGrid>
                <a:gridCol w="5756809">
                  <a:extLst>
                    <a:ext uri="{9D8B030D-6E8A-4147-A177-3AD203B41FA5}">
                      <a16:colId xmlns:a16="http://schemas.microsoft.com/office/drawing/2014/main" val="280608681"/>
                    </a:ext>
                  </a:extLst>
                </a:gridCol>
              </a:tblGrid>
              <a:tr h="154813">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944775485"/>
                  </a:ext>
                </a:extLst>
              </a:tr>
              <a:tr h="968693">
                <a:tc>
                  <a:txBody>
                    <a:bodyPr/>
                    <a:lstStyle/>
                    <a:p>
                      <a:pPr>
                        <a:lnSpc>
                          <a:spcPct val="107000"/>
                        </a:lnSpc>
                        <a:spcAft>
                          <a:spcPts val="800"/>
                        </a:spcAft>
                      </a:pPr>
                      <a:r>
                        <a:rPr lang="es-ES" sz="1200" dirty="0">
                          <a:solidFill>
                            <a:srgbClr val="575756"/>
                          </a:solidFill>
                          <a:effectLst/>
                          <a:latin typeface="Arial" panose="020B0604020202020204" pitchFamily="34" charset="0"/>
                          <a:cs typeface="Arial" panose="020B0604020202020204" pitchFamily="34" charset="0"/>
                        </a:rPr>
                        <a:t>El </a:t>
                      </a:r>
                      <a:r>
                        <a:rPr lang="es-ES" sz="1200" dirty="0" err="1">
                          <a:solidFill>
                            <a:srgbClr val="575756"/>
                          </a:solidFill>
                          <a:effectLst/>
                          <a:latin typeface="Arial" panose="020B0604020202020204" pitchFamily="34" charset="0"/>
                          <a:cs typeface="Arial" panose="020B0604020202020204" pitchFamily="34" charset="0"/>
                        </a:rPr>
                        <a:t>Product</a:t>
                      </a:r>
                      <a:r>
                        <a:rPr lang="es-ES" sz="1200" dirty="0">
                          <a:solidFill>
                            <a:srgbClr val="575756"/>
                          </a:solidFill>
                          <a:effectLst/>
                          <a:latin typeface="Arial" panose="020B0604020202020204" pitchFamily="34" charset="0"/>
                          <a:cs typeface="Arial" panose="020B0604020202020204" pitchFamily="34" charset="0"/>
                        </a:rPr>
                        <a:t> Management es el encargado de actualizar, priorizar y mantener el Backlog. </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137924341"/>
                  </a:ext>
                </a:extLst>
              </a:tr>
            </a:tbl>
          </a:graphicData>
        </a:graphic>
      </p:graphicFrame>
      <p:sp>
        <p:nvSpPr>
          <p:cNvPr id="13" name="Rectángulo: esquinas redondeadas 12">
            <a:hlinkClick r:id="rId3" action="ppaction://hlinksldjump"/>
            <a:extLst>
              <a:ext uri="{FF2B5EF4-FFF2-40B4-BE49-F238E27FC236}">
                <a16:creationId xmlns:a16="http://schemas.microsoft.com/office/drawing/2014/main" id="{0D3F453B-4983-4723-BD18-1B73A98008EF}"/>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3418299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Historias de Usuario</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C:\Users\Rene\Downloads\publicarlo.png">
            <a:extLst>
              <a:ext uri="{FF2B5EF4-FFF2-40B4-BE49-F238E27FC236}">
                <a16:creationId xmlns:a16="http://schemas.microsoft.com/office/drawing/2014/main" id="{3DB67867-519F-475E-8156-B3E1611017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44730" y="2694722"/>
            <a:ext cx="2289039" cy="2179274"/>
          </a:xfrm>
          <a:prstGeom prst="rect">
            <a:avLst/>
          </a:prstGeom>
          <a:noFill/>
          <a:ln>
            <a:noFill/>
          </a:ln>
        </p:spPr>
      </p:pic>
      <p:graphicFrame>
        <p:nvGraphicFramePr>
          <p:cNvPr id="2" name="Tabla 1">
            <a:extLst>
              <a:ext uri="{FF2B5EF4-FFF2-40B4-BE49-F238E27FC236}">
                <a16:creationId xmlns:a16="http://schemas.microsoft.com/office/drawing/2014/main" id="{B82219C5-095D-44F0-ABA5-6C7A80BDD439}"/>
              </a:ext>
            </a:extLst>
          </p:cNvPr>
          <p:cNvGraphicFramePr>
            <a:graphicFrameLocks noGrp="1"/>
          </p:cNvGraphicFramePr>
          <p:nvPr>
            <p:extLst>
              <p:ext uri="{D42A27DB-BD31-4B8C-83A1-F6EECF244321}">
                <p14:modId xmlns:p14="http://schemas.microsoft.com/office/powerpoint/2010/main" val="2255474801"/>
              </p:ext>
            </p:extLst>
          </p:nvPr>
        </p:nvGraphicFramePr>
        <p:xfrm>
          <a:off x="4775200" y="1596628"/>
          <a:ext cx="2641600" cy="1999326"/>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048956481"/>
                    </a:ext>
                  </a:extLst>
                </a:gridCol>
              </a:tblGrid>
              <a:tr h="261827">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064423684"/>
                  </a:ext>
                </a:extLst>
              </a:tr>
              <a:tr h="1679603">
                <a:tc>
                  <a:txBody>
                    <a:bodyPr/>
                    <a:lstStyle/>
                    <a:p>
                      <a:pPr>
                        <a:lnSpc>
                          <a:spcPct val="107000"/>
                        </a:lnSpc>
                        <a:spcAft>
                          <a:spcPts val="800"/>
                        </a:spcAft>
                      </a:pPr>
                      <a:r>
                        <a:rPr lang="es-ES" sz="1100" dirty="0">
                          <a:effectLst/>
                          <a:latin typeface="Arial" panose="020B0604020202020204" pitchFamily="34" charset="0"/>
                          <a:cs typeface="Arial" panose="020B0604020202020204" pitchFamily="34" charset="0"/>
                        </a:rPr>
                        <a:t>Es una descripción breve y clara de una funcionalidad en lenguaje natural, que debe poderse construir en una iteración.  Estas </a:t>
                      </a:r>
                      <a:r>
                        <a:rPr lang="es-ES" sz="1100" dirty="0" err="1">
                          <a:effectLst/>
                          <a:latin typeface="Arial" panose="020B0604020202020204" pitchFamily="34" charset="0"/>
                          <a:cs typeface="Arial" panose="020B0604020202020204" pitchFamily="34" charset="0"/>
                        </a:rPr>
                        <a:t>Hu</a:t>
                      </a:r>
                      <a:r>
                        <a:rPr lang="es-ES" sz="1100" dirty="0">
                          <a:effectLst/>
                          <a:latin typeface="Arial" panose="020B0604020202020204" pitchFamily="34" charset="0"/>
                          <a:cs typeface="Arial" panose="020B0604020202020204" pitchFamily="34" charset="0"/>
                        </a:rPr>
                        <a:t> deben ir acompañadas de criterios de aceptación que muestran al equipo ágil  las necesidades del usuario y/o PO.</a:t>
                      </a:r>
                      <a:endParaRPr lang="es-CO" sz="10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9617593"/>
                  </a:ext>
                </a:extLst>
              </a:tr>
            </a:tbl>
          </a:graphicData>
        </a:graphic>
      </p:graphicFrame>
      <p:graphicFrame>
        <p:nvGraphicFramePr>
          <p:cNvPr id="3" name="Tabla 2">
            <a:extLst>
              <a:ext uri="{FF2B5EF4-FFF2-40B4-BE49-F238E27FC236}">
                <a16:creationId xmlns:a16="http://schemas.microsoft.com/office/drawing/2014/main" id="{76A1CF06-7565-4AA9-8B1C-3BD4131F1A44}"/>
              </a:ext>
            </a:extLst>
          </p:cNvPr>
          <p:cNvGraphicFramePr>
            <a:graphicFrameLocks noGrp="1"/>
          </p:cNvGraphicFramePr>
          <p:nvPr>
            <p:extLst>
              <p:ext uri="{D42A27DB-BD31-4B8C-83A1-F6EECF244321}">
                <p14:modId xmlns:p14="http://schemas.microsoft.com/office/powerpoint/2010/main" val="3279804515"/>
              </p:ext>
            </p:extLst>
          </p:nvPr>
        </p:nvGraphicFramePr>
        <p:xfrm>
          <a:off x="7870738" y="1596626"/>
          <a:ext cx="2641600" cy="199932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423484844"/>
                    </a:ext>
                  </a:extLst>
                </a:gridCol>
              </a:tblGrid>
              <a:tr h="261827">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412000503"/>
                  </a:ext>
                </a:extLst>
              </a:tr>
              <a:tr h="1679604">
                <a:tc>
                  <a:txBody>
                    <a:bodyPr/>
                    <a:lstStyle/>
                    <a:p>
                      <a:pPr algn="l">
                        <a:lnSpc>
                          <a:spcPct val="107000"/>
                        </a:lnSpc>
                        <a:spcAft>
                          <a:spcPts val="800"/>
                        </a:spcAft>
                      </a:pPr>
                      <a:r>
                        <a:rPr lang="es-ES" sz="1100" dirty="0">
                          <a:effectLst/>
                          <a:latin typeface="Arial" panose="020B0604020202020204" pitchFamily="34" charset="0"/>
                          <a:cs typeface="Arial" panose="020B0604020202020204" pitchFamily="34" charset="0"/>
                        </a:rPr>
                        <a:t>Proporcionar información necesaria para la construcción del incremento.</a:t>
                      </a:r>
                      <a:endParaRPr lang="es-CO" sz="10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94670367"/>
                  </a:ext>
                </a:extLst>
              </a:tr>
            </a:tbl>
          </a:graphicData>
        </a:graphic>
      </p:graphicFrame>
      <p:graphicFrame>
        <p:nvGraphicFramePr>
          <p:cNvPr id="11" name="Tabla 10">
            <a:extLst>
              <a:ext uri="{FF2B5EF4-FFF2-40B4-BE49-F238E27FC236}">
                <a16:creationId xmlns:a16="http://schemas.microsoft.com/office/drawing/2014/main" id="{0C7F13D9-131B-47F2-B488-A9D968C7E874}"/>
              </a:ext>
            </a:extLst>
          </p:cNvPr>
          <p:cNvGraphicFramePr>
            <a:graphicFrameLocks noGrp="1"/>
          </p:cNvGraphicFramePr>
          <p:nvPr>
            <p:extLst>
              <p:ext uri="{D42A27DB-BD31-4B8C-83A1-F6EECF244321}">
                <p14:modId xmlns:p14="http://schemas.microsoft.com/office/powerpoint/2010/main" val="1248350697"/>
              </p:ext>
            </p:extLst>
          </p:nvPr>
        </p:nvGraphicFramePr>
        <p:xfrm>
          <a:off x="4699698" y="3789261"/>
          <a:ext cx="5812639" cy="1755857"/>
        </p:xfrm>
        <a:graphic>
          <a:graphicData uri="http://schemas.openxmlformats.org/drawingml/2006/table">
            <a:tbl>
              <a:tblPr firstRow="1" bandRow="1">
                <a:tableStyleId>{5C22544A-7EE6-4342-B048-85BDC9FD1C3A}</a:tableStyleId>
              </a:tblPr>
              <a:tblGrid>
                <a:gridCol w="5812639">
                  <a:extLst>
                    <a:ext uri="{9D8B030D-6E8A-4147-A177-3AD203B41FA5}">
                      <a16:colId xmlns:a16="http://schemas.microsoft.com/office/drawing/2014/main" val="2032856179"/>
                    </a:ext>
                  </a:extLst>
                </a:gridCol>
              </a:tblGrid>
              <a:tr h="322973">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978172402"/>
                  </a:ext>
                </a:extLst>
              </a:tr>
              <a:tr h="1432884">
                <a:tc>
                  <a:txBody>
                    <a:bodyPr/>
                    <a:lstStyle/>
                    <a:p>
                      <a:pPr>
                        <a:lnSpc>
                          <a:spcPct val="107000"/>
                        </a:lnSpc>
                        <a:spcAft>
                          <a:spcPts val="800"/>
                        </a:spcAft>
                      </a:pPr>
                      <a:r>
                        <a:rPr lang="es-ES" sz="1100" dirty="0">
                          <a:effectLst/>
                          <a:latin typeface="Arial" panose="020B0604020202020204" pitchFamily="34" charset="0"/>
                          <a:cs typeface="Arial" panose="020B0604020202020204" pitchFamily="34" charset="0"/>
                        </a:rPr>
                        <a:t>Si bien es cierto el PO es quien debe escribir las HU funcionales, es importante el apoyo del equipo, ya que en algunos casos intervienen temas técnicos que el PO, no tiene claro. Por otro lado, el equipo puede aportar buenas ideas para cubrir las necesidades del PO.</a:t>
                      </a:r>
                      <a:endParaRPr lang="es-CO" sz="10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693071812"/>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FF07509B-D05D-4418-91FD-7BBBF894ED68}"/>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42404809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err="1">
                <a:solidFill>
                  <a:srgbClr val="AD198D"/>
                </a:solidFill>
                <a:sym typeface="+mn-ea"/>
              </a:rPr>
              <a:t>Team</a:t>
            </a:r>
            <a:r>
              <a:rPr lang="es-ES" b="1" dirty="0">
                <a:solidFill>
                  <a:srgbClr val="AD198D"/>
                </a:solidFill>
                <a:sym typeface="+mn-ea"/>
              </a:rPr>
              <a:t> Backlog</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170" name="Picture 2" descr="https://www.scaledagileframework.com/wp-content/uploads/2014/07/F2-Team-Backlog-Capacity-Allocation_WP-1.png">
            <a:extLst>
              <a:ext uri="{FF2B5EF4-FFF2-40B4-BE49-F238E27FC236}">
                <a16:creationId xmlns:a16="http://schemas.microsoft.com/office/drawing/2014/main" id="{70D4A0EA-B9A6-4F9E-BF22-9AB5374F6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9123" y="1494158"/>
            <a:ext cx="6667500" cy="26574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a 3">
            <a:extLst>
              <a:ext uri="{FF2B5EF4-FFF2-40B4-BE49-F238E27FC236}">
                <a16:creationId xmlns:a16="http://schemas.microsoft.com/office/drawing/2014/main" id="{3DA07E95-6A71-47C0-A22E-D1E7CEDEA663}"/>
              </a:ext>
            </a:extLst>
          </p:cNvPr>
          <p:cNvGraphicFramePr>
            <a:graphicFrameLocks noGrp="1"/>
          </p:cNvGraphicFramePr>
          <p:nvPr>
            <p:extLst>
              <p:ext uri="{D42A27DB-BD31-4B8C-83A1-F6EECF244321}">
                <p14:modId xmlns:p14="http://schemas.microsoft.com/office/powerpoint/2010/main" val="751559543"/>
              </p:ext>
            </p:extLst>
          </p:nvPr>
        </p:nvGraphicFramePr>
        <p:xfrm>
          <a:off x="820694" y="4439169"/>
          <a:ext cx="2641600" cy="187470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175246724"/>
                    </a:ext>
                  </a:extLst>
                </a:gridCol>
              </a:tblGrid>
              <a:tr h="24240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294348882"/>
                  </a:ext>
                </a:extLst>
              </a:tr>
              <a:tr h="1554982">
                <a:tc>
                  <a:txBody>
                    <a:bodyPr/>
                    <a:lstStyle/>
                    <a:p>
                      <a:pPr algn="l">
                        <a:lnSpc>
                          <a:spcPct val="107000"/>
                        </a:lnSpc>
                        <a:spcAft>
                          <a:spcPts val="800"/>
                        </a:spcAft>
                      </a:pPr>
                      <a:r>
                        <a:rPr lang="es-ES" sz="1200" dirty="0">
                          <a:solidFill>
                            <a:srgbClr val="575756"/>
                          </a:solidFill>
                          <a:effectLst/>
                          <a:latin typeface="Arial" panose="020B0604020202020204" pitchFamily="34" charset="0"/>
                          <a:cs typeface="Arial" panose="020B0604020202020204" pitchFamily="34" charset="0"/>
                        </a:rPr>
                        <a:t>Es el listado de HU y </a:t>
                      </a:r>
                      <a:r>
                        <a:rPr lang="es-ES" sz="1200" dirty="0" err="1">
                          <a:solidFill>
                            <a:srgbClr val="575756"/>
                          </a:solidFill>
                          <a:effectLst/>
                          <a:latin typeface="Arial" panose="020B0604020202020204" pitchFamily="34" charset="0"/>
                          <a:cs typeface="Arial" panose="020B0604020202020204" pitchFamily="34" charset="0"/>
                        </a:rPr>
                        <a:t>Enablers</a:t>
                      </a:r>
                      <a:r>
                        <a:rPr lang="es-ES" sz="1200" dirty="0">
                          <a:solidFill>
                            <a:srgbClr val="575756"/>
                          </a:solidFill>
                          <a:effectLst/>
                          <a:latin typeface="Arial" panose="020B0604020202020204" pitchFamily="34" charset="0"/>
                          <a:cs typeface="Arial" panose="020B0604020202020204" pitchFamily="34" charset="0"/>
                        </a:rPr>
                        <a:t> priorizados que se generan a partir del Backlog de programa y que están comprometidos para ejecutar en la iteración.  </a:t>
                      </a:r>
                      <a:endParaRPr lang="es-CO" sz="105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396326213"/>
                  </a:ext>
                </a:extLst>
              </a:tr>
            </a:tbl>
          </a:graphicData>
        </a:graphic>
      </p:graphicFrame>
      <p:graphicFrame>
        <p:nvGraphicFramePr>
          <p:cNvPr id="7" name="Tabla 6">
            <a:extLst>
              <a:ext uri="{FF2B5EF4-FFF2-40B4-BE49-F238E27FC236}">
                <a16:creationId xmlns:a16="http://schemas.microsoft.com/office/drawing/2014/main" id="{329E8CEB-EE0D-4A5E-97D5-2AB77BEC1D08}"/>
              </a:ext>
            </a:extLst>
          </p:cNvPr>
          <p:cNvGraphicFramePr>
            <a:graphicFrameLocks noGrp="1"/>
          </p:cNvGraphicFramePr>
          <p:nvPr>
            <p:extLst>
              <p:ext uri="{D42A27DB-BD31-4B8C-83A1-F6EECF244321}">
                <p14:modId xmlns:p14="http://schemas.microsoft.com/office/powerpoint/2010/main" val="2260368443"/>
              </p:ext>
            </p:extLst>
          </p:nvPr>
        </p:nvGraphicFramePr>
        <p:xfrm>
          <a:off x="4179582" y="4439169"/>
          <a:ext cx="2641600" cy="1872091"/>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43947337"/>
                    </a:ext>
                  </a:extLst>
                </a:gridCol>
              </a:tblGrid>
              <a:tr h="30576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625894221"/>
                  </a:ext>
                </a:extLst>
              </a:tr>
              <a:tr h="1552368">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Visibilizar el trabajo que se debe realizar en la iteración.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391979126"/>
                  </a:ext>
                </a:extLst>
              </a:tr>
            </a:tbl>
          </a:graphicData>
        </a:graphic>
      </p:graphicFrame>
      <p:graphicFrame>
        <p:nvGraphicFramePr>
          <p:cNvPr id="9" name="Tabla 8">
            <a:extLst>
              <a:ext uri="{FF2B5EF4-FFF2-40B4-BE49-F238E27FC236}">
                <a16:creationId xmlns:a16="http://schemas.microsoft.com/office/drawing/2014/main" id="{8438E87E-8F79-41BC-9764-35C4157C3555}"/>
              </a:ext>
            </a:extLst>
          </p:cNvPr>
          <p:cNvGraphicFramePr>
            <a:graphicFrameLocks noGrp="1"/>
          </p:cNvGraphicFramePr>
          <p:nvPr>
            <p:extLst>
              <p:ext uri="{D42A27DB-BD31-4B8C-83A1-F6EECF244321}">
                <p14:modId xmlns:p14="http://schemas.microsoft.com/office/powerpoint/2010/main" val="826430094"/>
              </p:ext>
            </p:extLst>
          </p:nvPr>
        </p:nvGraphicFramePr>
        <p:xfrm>
          <a:off x="7415926" y="4439169"/>
          <a:ext cx="3001394" cy="1889292"/>
        </p:xfrm>
        <a:graphic>
          <a:graphicData uri="http://schemas.openxmlformats.org/drawingml/2006/table">
            <a:tbl>
              <a:tblPr firstRow="1" bandRow="1">
                <a:tableStyleId>{5C22544A-7EE6-4342-B048-85BDC9FD1C3A}</a:tableStyleId>
              </a:tblPr>
              <a:tblGrid>
                <a:gridCol w="3001394">
                  <a:extLst>
                    <a:ext uri="{9D8B030D-6E8A-4147-A177-3AD203B41FA5}">
                      <a16:colId xmlns:a16="http://schemas.microsoft.com/office/drawing/2014/main" val="2488446023"/>
                    </a:ext>
                  </a:extLst>
                </a:gridCol>
              </a:tblGrid>
              <a:tr h="288555">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882373894"/>
                  </a:ext>
                </a:extLst>
              </a:tr>
              <a:tr h="1569569">
                <a:tc>
                  <a:txBody>
                    <a:bodyPr/>
                    <a:lstStyle/>
                    <a:p>
                      <a:pPr>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El </a:t>
                      </a:r>
                      <a:r>
                        <a:rPr lang="es-ES" sz="1400" dirty="0" err="1">
                          <a:solidFill>
                            <a:srgbClr val="575756"/>
                          </a:solidFill>
                          <a:effectLst/>
                          <a:latin typeface="Arial" panose="020B0604020202020204" pitchFamily="34" charset="0"/>
                          <a:cs typeface="Arial" panose="020B0604020202020204" pitchFamily="34" charset="0"/>
                        </a:rPr>
                        <a:t>Product</a:t>
                      </a:r>
                      <a:r>
                        <a:rPr lang="es-ES" sz="1400" dirty="0">
                          <a:solidFill>
                            <a:srgbClr val="575756"/>
                          </a:solidFill>
                          <a:effectLst/>
                          <a:latin typeface="Arial" panose="020B0604020202020204" pitchFamily="34" charset="0"/>
                          <a:cs typeface="Arial" panose="020B0604020202020204" pitchFamily="34" charset="0"/>
                        </a:rPr>
                        <a:t> Owner es el encargado de actualizar, priorizar y mantener el Backlog. </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069177823"/>
                  </a:ext>
                </a:extLst>
              </a:tr>
            </a:tbl>
          </a:graphicData>
        </a:graphic>
      </p:graphicFrame>
      <p:sp>
        <p:nvSpPr>
          <p:cNvPr id="13" name="Rectángulo: esquinas redondeadas 12">
            <a:hlinkClick r:id="rId3" action="ppaction://hlinksldjump"/>
            <a:extLst>
              <a:ext uri="{FF2B5EF4-FFF2-40B4-BE49-F238E27FC236}">
                <a16:creationId xmlns:a16="http://schemas.microsoft.com/office/drawing/2014/main" id="{C42DA53A-D8D4-4666-AFA0-DE0397963ACB}"/>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34948476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err="1">
                <a:solidFill>
                  <a:srgbClr val="AD198D"/>
                </a:solidFill>
                <a:sym typeface="+mn-ea"/>
              </a:rPr>
              <a:t>Program</a:t>
            </a:r>
            <a:r>
              <a:rPr lang="es-ES" b="1" dirty="0">
                <a:solidFill>
                  <a:srgbClr val="AD198D"/>
                </a:solidFill>
                <a:sym typeface="+mn-ea"/>
              </a:rPr>
              <a:t> </a:t>
            </a:r>
            <a:r>
              <a:rPr lang="es-ES" b="1" dirty="0" err="1">
                <a:solidFill>
                  <a:srgbClr val="AD198D"/>
                </a:solidFill>
                <a:sym typeface="+mn-ea"/>
              </a:rPr>
              <a:t>Board</a:t>
            </a:r>
            <a:endParaRPr lang="es-ES" b="1" dirty="0">
              <a:solidFill>
                <a:srgbClr val="AD198D"/>
              </a:solidFill>
              <a:sym typeface="+mn-ea"/>
            </a:endParaRP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https://www.scaledagileframework.com/wp-content/uploads/2014/07/F3-Program-Board.png">
            <a:extLst>
              <a:ext uri="{FF2B5EF4-FFF2-40B4-BE49-F238E27FC236}">
                <a16:creationId xmlns:a16="http://schemas.microsoft.com/office/drawing/2014/main" id="{0C69BE9B-C13F-48C6-8D45-3C2E18839AC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378508" y="1287194"/>
            <a:ext cx="6901815" cy="3402330"/>
          </a:xfrm>
          <a:prstGeom prst="rect">
            <a:avLst/>
          </a:prstGeom>
          <a:noFill/>
          <a:ln>
            <a:noFill/>
          </a:ln>
        </p:spPr>
      </p:pic>
      <p:graphicFrame>
        <p:nvGraphicFramePr>
          <p:cNvPr id="2" name="Tabla 1">
            <a:extLst>
              <a:ext uri="{FF2B5EF4-FFF2-40B4-BE49-F238E27FC236}">
                <a16:creationId xmlns:a16="http://schemas.microsoft.com/office/drawing/2014/main" id="{35DED6D1-6CF6-47DF-8CC5-72067CCDBB06}"/>
              </a:ext>
            </a:extLst>
          </p:cNvPr>
          <p:cNvGraphicFramePr>
            <a:graphicFrameLocks noGrp="1"/>
          </p:cNvGraphicFramePr>
          <p:nvPr>
            <p:extLst>
              <p:ext uri="{D42A27DB-BD31-4B8C-83A1-F6EECF244321}">
                <p14:modId xmlns:p14="http://schemas.microsoft.com/office/powerpoint/2010/main" val="919102793"/>
              </p:ext>
            </p:extLst>
          </p:nvPr>
        </p:nvGraphicFramePr>
        <p:xfrm>
          <a:off x="1870745" y="4770101"/>
          <a:ext cx="2641600" cy="169753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591825829"/>
                    </a:ext>
                  </a:extLst>
                </a:gridCol>
              </a:tblGrid>
              <a:tr h="270604">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87566090"/>
                  </a:ext>
                </a:extLst>
              </a:tr>
              <a:tr h="1377814">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Es un tablero, en cual se plasma las </a:t>
                      </a:r>
                      <a:r>
                        <a:rPr lang="es-ES" sz="1100" dirty="0" err="1">
                          <a:solidFill>
                            <a:srgbClr val="575756"/>
                          </a:solidFill>
                          <a:effectLst/>
                          <a:latin typeface="Arial" panose="020B0604020202020204" pitchFamily="34" charset="0"/>
                          <a:cs typeface="Arial" panose="020B0604020202020204" pitchFamily="34" charset="0"/>
                        </a:rPr>
                        <a:t>Features</a:t>
                      </a:r>
                      <a:r>
                        <a:rPr lang="es-ES" sz="1100" dirty="0">
                          <a:solidFill>
                            <a:srgbClr val="575756"/>
                          </a:solidFill>
                          <a:effectLst/>
                          <a:latin typeface="Arial" panose="020B0604020202020204" pitchFamily="34" charset="0"/>
                          <a:cs typeface="Arial" panose="020B0604020202020204" pitchFamily="34" charset="0"/>
                        </a:rPr>
                        <a:t> comprometidas por cada equipo, para realizar en el PI en curso. Esta herramienta permite visualizar en que iteración se estima ejecutar cada </a:t>
                      </a:r>
                      <a:r>
                        <a:rPr lang="es-ES" sz="1100" dirty="0" err="1">
                          <a:solidFill>
                            <a:srgbClr val="575756"/>
                          </a:solidFill>
                          <a:effectLst/>
                          <a:latin typeface="Arial" panose="020B0604020202020204" pitchFamily="34" charset="0"/>
                          <a:cs typeface="Arial" panose="020B0604020202020204" pitchFamily="34" charset="0"/>
                        </a:rPr>
                        <a:t>feature</a:t>
                      </a:r>
                      <a:r>
                        <a:rPr lang="es-ES" sz="1100" dirty="0">
                          <a:solidFill>
                            <a:srgbClr val="575756"/>
                          </a:solidFill>
                          <a:effectLst/>
                          <a:latin typeface="Arial" panose="020B0604020202020204" pitchFamily="34" charset="0"/>
                          <a:cs typeface="Arial" panose="020B0604020202020204" pitchFamily="34" charset="0"/>
                        </a:rPr>
                        <a:t>, además de mostrar las dependencias entre equipos.</a:t>
                      </a:r>
                      <a:endParaRPr lang="es-CO" sz="10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66287820"/>
                  </a:ext>
                </a:extLst>
              </a:tr>
            </a:tbl>
          </a:graphicData>
        </a:graphic>
      </p:graphicFrame>
      <p:graphicFrame>
        <p:nvGraphicFramePr>
          <p:cNvPr id="3" name="Tabla 2">
            <a:extLst>
              <a:ext uri="{FF2B5EF4-FFF2-40B4-BE49-F238E27FC236}">
                <a16:creationId xmlns:a16="http://schemas.microsoft.com/office/drawing/2014/main" id="{EB47A632-BDC2-41BA-97E0-FD3F33F38375}"/>
              </a:ext>
            </a:extLst>
          </p:cNvPr>
          <p:cNvGraphicFramePr>
            <a:graphicFrameLocks noGrp="1"/>
          </p:cNvGraphicFramePr>
          <p:nvPr>
            <p:extLst>
              <p:ext uri="{D42A27DB-BD31-4B8C-83A1-F6EECF244321}">
                <p14:modId xmlns:p14="http://schemas.microsoft.com/office/powerpoint/2010/main" val="251049571"/>
              </p:ext>
            </p:extLst>
          </p:nvPr>
        </p:nvGraphicFramePr>
        <p:xfrm>
          <a:off x="4654025" y="4770099"/>
          <a:ext cx="2350783" cy="1703535"/>
        </p:xfrm>
        <a:graphic>
          <a:graphicData uri="http://schemas.openxmlformats.org/drawingml/2006/table">
            <a:tbl>
              <a:tblPr firstRow="1" bandRow="1">
                <a:tableStyleId>{5C22544A-7EE6-4342-B048-85BDC9FD1C3A}</a:tableStyleId>
              </a:tblPr>
              <a:tblGrid>
                <a:gridCol w="2350783">
                  <a:extLst>
                    <a:ext uri="{9D8B030D-6E8A-4147-A177-3AD203B41FA5}">
                      <a16:colId xmlns:a16="http://schemas.microsoft.com/office/drawing/2014/main" val="1271313268"/>
                    </a:ext>
                  </a:extLst>
                </a:gridCol>
              </a:tblGrid>
              <a:tr h="29715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30528504"/>
                  </a:ext>
                </a:extLst>
              </a:tr>
              <a:tr h="1383812">
                <a:tc>
                  <a:txBody>
                    <a:bodyPr/>
                    <a:lstStyle/>
                    <a:p>
                      <a:pPr algn="l">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Visibilizar el trabajo realizado y por realizar en cada una de las iteraciones del PI, con sus dependencias.</a:t>
                      </a:r>
                      <a:endParaRPr lang="es-CO" sz="10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797499465"/>
                  </a:ext>
                </a:extLst>
              </a:tr>
            </a:tbl>
          </a:graphicData>
        </a:graphic>
      </p:graphicFrame>
      <p:graphicFrame>
        <p:nvGraphicFramePr>
          <p:cNvPr id="11" name="Tabla 10">
            <a:extLst>
              <a:ext uri="{FF2B5EF4-FFF2-40B4-BE49-F238E27FC236}">
                <a16:creationId xmlns:a16="http://schemas.microsoft.com/office/drawing/2014/main" id="{D0C5ED2F-58D6-4516-B7C5-05E8D560B4AD}"/>
              </a:ext>
            </a:extLst>
          </p:cNvPr>
          <p:cNvGraphicFramePr>
            <a:graphicFrameLocks noGrp="1"/>
          </p:cNvGraphicFramePr>
          <p:nvPr>
            <p:extLst>
              <p:ext uri="{D42A27DB-BD31-4B8C-83A1-F6EECF244321}">
                <p14:modId xmlns:p14="http://schemas.microsoft.com/office/powerpoint/2010/main" val="80615781"/>
              </p:ext>
            </p:extLst>
          </p:nvPr>
        </p:nvGraphicFramePr>
        <p:xfrm>
          <a:off x="7146488" y="4761049"/>
          <a:ext cx="2641601" cy="1727662"/>
        </p:xfrm>
        <a:graphic>
          <a:graphicData uri="http://schemas.openxmlformats.org/drawingml/2006/table">
            <a:tbl>
              <a:tblPr firstRow="1" bandRow="1">
                <a:tableStyleId>{5C22544A-7EE6-4342-B048-85BDC9FD1C3A}</a:tableStyleId>
              </a:tblPr>
              <a:tblGrid>
                <a:gridCol w="2641601">
                  <a:extLst>
                    <a:ext uri="{9D8B030D-6E8A-4147-A177-3AD203B41FA5}">
                      <a16:colId xmlns:a16="http://schemas.microsoft.com/office/drawing/2014/main" val="1418009236"/>
                    </a:ext>
                  </a:extLst>
                </a:gridCol>
              </a:tblGrid>
              <a:tr h="273025">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608330199"/>
                  </a:ext>
                </a:extLst>
              </a:tr>
              <a:tr h="1407939">
                <a:tc>
                  <a:txBody>
                    <a:bodyPr/>
                    <a:lstStyle/>
                    <a:p>
                      <a:pPr>
                        <a:lnSpc>
                          <a:spcPct val="107000"/>
                        </a:lnSpc>
                        <a:spcAft>
                          <a:spcPts val="800"/>
                        </a:spcAft>
                      </a:pPr>
                      <a:r>
                        <a:rPr lang="es-ES" sz="1100" dirty="0">
                          <a:solidFill>
                            <a:srgbClr val="575756"/>
                          </a:solidFill>
                          <a:effectLst/>
                          <a:latin typeface="Arial" panose="020B0604020202020204" pitchFamily="34" charset="0"/>
                          <a:cs typeface="Arial" panose="020B0604020202020204" pitchFamily="34" charset="0"/>
                        </a:rPr>
                        <a:t>El RTE es quién debe gestionar este artefacto con apoyo de los scrum master y líderes ágiles.</a:t>
                      </a:r>
                      <a:endParaRPr lang="es-CO" sz="10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205654783"/>
                  </a:ext>
                </a:extLst>
              </a:tr>
            </a:tbl>
          </a:graphicData>
        </a:graphic>
      </p:graphicFrame>
      <p:sp>
        <p:nvSpPr>
          <p:cNvPr id="14" name="Rectángulo: esquinas redondeadas 13">
            <a:hlinkClick r:id="rId3" action="ppaction://hlinksldjump"/>
            <a:extLst>
              <a:ext uri="{FF2B5EF4-FFF2-40B4-BE49-F238E27FC236}">
                <a16:creationId xmlns:a16="http://schemas.microsoft.com/office/drawing/2014/main" id="{0F5142F7-C988-4FEF-BF08-4A7F18A75AF9}"/>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1810159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err="1">
                <a:solidFill>
                  <a:srgbClr val="AD198D"/>
                </a:solidFill>
                <a:sym typeface="+mn-ea"/>
              </a:rPr>
              <a:t>Feature</a:t>
            </a:r>
            <a:endParaRPr lang="es-ES" b="1" dirty="0">
              <a:solidFill>
                <a:srgbClr val="AD198D"/>
              </a:solidFill>
              <a:sym typeface="+mn-ea"/>
            </a:endParaRP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8" name="Imagen 7" descr="C:\Users\Rene\Downloads\creatividad.png">
            <a:extLst>
              <a:ext uri="{FF2B5EF4-FFF2-40B4-BE49-F238E27FC236}">
                <a16:creationId xmlns:a16="http://schemas.microsoft.com/office/drawing/2014/main" id="{B3D7F17F-F8D3-43E0-9175-A2808AA4529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02843" y="2420613"/>
            <a:ext cx="2999373" cy="2621169"/>
          </a:xfrm>
          <a:prstGeom prst="rect">
            <a:avLst/>
          </a:prstGeom>
          <a:noFill/>
          <a:ln>
            <a:noFill/>
          </a:ln>
        </p:spPr>
      </p:pic>
      <p:graphicFrame>
        <p:nvGraphicFramePr>
          <p:cNvPr id="4" name="Tabla 3">
            <a:extLst>
              <a:ext uri="{FF2B5EF4-FFF2-40B4-BE49-F238E27FC236}">
                <a16:creationId xmlns:a16="http://schemas.microsoft.com/office/drawing/2014/main" id="{32720F2E-F22E-4CCC-BFDF-D12E075B31C6}"/>
              </a:ext>
            </a:extLst>
          </p:cNvPr>
          <p:cNvGraphicFramePr>
            <a:graphicFrameLocks noGrp="1"/>
          </p:cNvGraphicFramePr>
          <p:nvPr>
            <p:extLst>
              <p:ext uri="{D42A27DB-BD31-4B8C-83A1-F6EECF244321}">
                <p14:modId xmlns:p14="http://schemas.microsoft.com/office/powerpoint/2010/main" val="1560218911"/>
              </p:ext>
            </p:extLst>
          </p:nvPr>
        </p:nvGraphicFramePr>
        <p:xfrm>
          <a:off x="4360314" y="1366591"/>
          <a:ext cx="2641600" cy="230901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009140911"/>
                    </a:ext>
                  </a:extLst>
                </a:gridCol>
              </a:tblGrid>
              <a:tr h="310104">
                <a:tc>
                  <a:txBody>
                    <a:bodyPr/>
                    <a:lstStyle/>
                    <a:p>
                      <a:pPr>
                        <a:lnSpc>
                          <a:spcPct val="107000"/>
                        </a:lnSpc>
                        <a:spcAft>
                          <a:spcPts val="800"/>
                        </a:spcAft>
                      </a:pPr>
                      <a:r>
                        <a:rPr lang="es-ES" sz="1400" dirty="0">
                          <a:effectLst/>
                        </a:rPr>
                        <a:t>¿Qué Es?</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1830343981"/>
                  </a:ext>
                </a:extLst>
              </a:tr>
              <a:tr h="1989294">
                <a:tc>
                  <a:txBody>
                    <a:bodyPr/>
                    <a:lstStyle/>
                    <a:p>
                      <a:pPr>
                        <a:lnSpc>
                          <a:spcPct val="107000"/>
                        </a:lnSpc>
                        <a:spcAft>
                          <a:spcPts val="800"/>
                        </a:spcAft>
                      </a:pPr>
                      <a:r>
                        <a:rPr lang="es-ES" sz="1400" dirty="0">
                          <a:solidFill>
                            <a:srgbClr val="575756"/>
                          </a:solidFill>
                          <a:effectLst/>
                        </a:rPr>
                        <a:t>Son funcionalidades que satisfacen las necesidades de los usuarios.</a:t>
                      </a:r>
                      <a:endParaRPr lang="es-CO" sz="1100" dirty="0">
                        <a:solidFill>
                          <a:srgbClr val="575756"/>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211422195"/>
                  </a:ext>
                </a:extLst>
              </a:tr>
            </a:tbl>
          </a:graphicData>
        </a:graphic>
      </p:graphicFrame>
      <p:graphicFrame>
        <p:nvGraphicFramePr>
          <p:cNvPr id="7" name="Tabla 6">
            <a:extLst>
              <a:ext uri="{FF2B5EF4-FFF2-40B4-BE49-F238E27FC236}">
                <a16:creationId xmlns:a16="http://schemas.microsoft.com/office/drawing/2014/main" id="{0D071BCB-6E93-4E2C-8560-EFC36DA13171}"/>
              </a:ext>
            </a:extLst>
          </p:cNvPr>
          <p:cNvGraphicFramePr>
            <a:graphicFrameLocks noGrp="1"/>
          </p:cNvGraphicFramePr>
          <p:nvPr>
            <p:extLst>
              <p:ext uri="{D42A27DB-BD31-4B8C-83A1-F6EECF244321}">
                <p14:modId xmlns:p14="http://schemas.microsoft.com/office/powerpoint/2010/main" val="1104576265"/>
              </p:ext>
            </p:extLst>
          </p:nvPr>
        </p:nvGraphicFramePr>
        <p:xfrm>
          <a:off x="7375787" y="1366591"/>
          <a:ext cx="2641600" cy="230901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58928918"/>
                    </a:ext>
                  </a:extLst>
                </a:gridCol>
              </a:tblGrid>
              <a:tr h="310104">
                <a:tc>
                  <a:txBody>
                    <a:bodyPr/>
                    <a:lstStyle/>
                    <a:p>
                      <a:pPr algn="l">
                        <a:lnSpc>
                          <a:spcPct val="107000"/>
                        </a:lnSpc>
                        <a:spcAft>
                          <a:spcPts val="800"/>
                        </a:spcAft>
                      </a:pPr>
                      <a:r>
                        <a:rPr lang="es-ES" sz="1400" dirty="0">
                          <a:effectLst/>
                        </a:rPr>
                        <a:t>Objetivo</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2730594389"/>
                  </a:ext>
                </a:extLst>
              </a:tr>
              <a:tr h="1989294">
                <a:tc>
                  <a:txBody>
                    <a:bodyPr/>
                    <a:lstStyle/>
                    <a:p>
                      <a:pPr algn="l">
                        <a:lnSpc>
                          <a:spcPct val="107000"/>
                        </a:lnSpc>
                        <a:spcAft>
                          <a:spcPts val="800"/>
                        </a:spcAft>
                      </a:pPr>
                      <a:r>
                        <a:rPr lang="es-ES" sz="1400" dirty="0">
                          <a:solidFill>
                            <a:srgbClr val="575756"/>
                          </a:solidFill>
                          <a:effectLst/>
                        </a:rPr>
                        <a:t>Definir funcionalidades que proporcionen un beneficio al negocio.</a:t>
                      </a:r>
                      <a:endParaRPr lang="es-CO" sz="1100" dirty="0">
                        <a:solidFill>
                          <a:srgbClr val="575756"/>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502200275"/>
                  </a:ext>
                </a:extLst>
              </a:tr>
            </a:tbl>
          </a:graphicData>
        </a:graphic>
      </p:graphicFrame>
      <p:graphicFrame>
        <p:nvGraphicFramePr>
          <p:cNvPr id="9" name="Tabla 8">
            <a:extLst>
              <a:ext uri="{FF2B5EF4-FFF2-40B4-BE49-F238E27FC236}">
                <a16:creationId xmlns:a16="http://schemas.microsoft.com/office/drawing/2014/main" id="{B491E8CE-71EE-4D6F-B897-8D8005155DC5}"/>
              </a:ext>
            </a:extLst>
          </p:cNvPr>
          <p:cNvGraphicFramePr>
            <a:graphicFrameLocks noGrp="1"/>
          </p:cNvGraphicFramePr>
          <p:nvPr>
            <p:extLst>
              <p:ext uri="{D42A27DB-BD31-4B8C-83A1-F6EECF244321}">
                <p14:modId xmlns:p14="http://schemas.microsoft.com/office/powerpoint/2010/main" val="62266753"/>
              </p:ext>
            </p:extLst>
          </p:nvPr>
        </p:nvGraphicFramePr>
        <p:xfrm>
          <a:off x="4360313" y="3906040"/>
          <a:ext cx="5657073" cy="2439670"/>
        </p:xfrm>
        <a:graphic>
          <a:graphicData uri="http://schemas.openxmlformats.org/drawingml/2006/table">
            <a:tbl>
              <a:tblPr firstRow="1" bandRow="1">
                <a:tableStyleId>{5C22544A-7EE6-4342-B048-85BDC9FD1C3A}</a:tableStyleId>
              </a:tblPr>
              <a:tblGrid>
                <a:gridCol w="5657073">
                  <a:extLst>
                    <a:ext uri="{9D8B030D-6E8A-4147-A177-3AD203B41FA5}">
                      <a16:colId xmlns:a16="http://schemas.microsoft.com/office/drawing/2014/main" val="4199304451"/>
                    </a:ext>
                  </a:extLst>
                </a:gridCol>
              </a:tblGrid>
              <a:tr h="328930">
                <a:tc>
                  <a:txBody>
                    <a:bodyPr/>
                    <a:lstStyle/>
                    <a:p>
                      <a:pPr>
                        <a:lnSpc>
                          <a:spcPct val="107000"/>
                        </a:lnSpc>
                        <a:spcAft>
                          <a:spcPts val="800"/>
                        </a:spcAft>
                      </a:pPr>
                      <a:r>
                        <a:rPr lang="es-ES" sz="1400" dirty="0">
                          <a:effectLst/>
                        </a:rPr>
                        <a:t>Responsable</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2383564401"/>
                  </a:ext>
                </a:extLst>
              </a:tr>
              <a:tr h="2110740">
                <a:tc>
                  <a:txBody>
                    <a:bodyPr/>
                    <a:lstStyle/>
                    <a:p>
                      <a:pPr>
                        <a:lnSpc>
                          <a:spcPct val="107000"/>
                        </a:lnSpc>
                        <a:spcAft>
                          <a:spcPts val="800"/>
                        </a:spcAft>
                      </a:pPr>
                      <a:r>
                        <a:rPr lang="es-ES" sz="1400" dirty="0">
                          <a:solidFill>
                            <a:srgbClr val="575756"/>
                          </a:solidFill>
                          <a:effectLst/>
                        </a:rPr>
                        <a:t>Quien define los </a:t>
                      </a:r>
                      <a:r>
                        <a:rPr lang="es-ES" sz="1400" dirty="0" err="1">
                          <a:solidFill>
                            <a:srgbClr val="575756"/>
                          </a:solidFill>
                          <a:effectLst/>
                        </a:rPr>
                        <a:t>Features</a:t>
                      </a:r>
                      <a:r>
                        <a:rPr lang="es-ES" sz="1400" dirty="0">
                          <a:solidFill>
                            <a:srgbClr val="575756"/>
                          </a:solidFill>
                          <a:effectLst/>
                        </a:rPr>
                        <a:t> es el </a:t>
                      </a:r>
                      <a:r>
                        <a:rPr lang="es-ES" sz="1400" dirty="0" err="1">
                          <a:solidFill>
                            <a:srgbClr val="575756"/>
                          </a:solidFill>
                          <a:effectLst/>
                        </a:rPr>
                        <a:t>Product</a:t>
                      </a:r>
                      <a:r>
                        <a:rPr lang="es-ES" sz="1400" dirty="0">
                          <a:solidFill>
                            <a:srgbClr val="575756"/>
                          </a:solidFill>
                          <a:effectLst/>
                        </a:rPr>
                        <a:t> Manager en colaboración con lo </a:t>
                      </a:r>
                      <a:r>
                        <a:rPr lang="es-ES" sz="1400" dirty="0" err="1">
                          <a:solidFill>
                            <a:srgbClr val="575756"/>
                          </a:solidFill>
                          <a:effectLst/>
                        </a:rPr>
                        <a:t>Product</a:t>
                      </a:r>
                      <a:r>
                        <a:rPr lang="es-ES" sz="1400" dirty="0">
                          <a:solidFill>
                            <a:srgbClr val="575756"/>
                          </a:solidFill>
                          <a:effectLst/>
                        </a:rPr>
                        <a:t> </a:t>
                      </a:r>
                      <a:r>
                        <a:rPr lang="es-ES" sz="1400" dirty="0" err="1">
                          <a:solidFill>
                            <a:srgbClr val="575756"/>
                          </a:solidFill>
                          <a:effectLst/>
                        </a:rPr>
                        <a:t>Owners</a:t>
                      </a:r>
                      <a:r>
                        <a:rPr lang="es-ES" sz="1400" dirty="0">
                          <a:solidFill>
                            <a:srgbClr val="575756"/>
                          </a:solidFill>
                          <a:effectLst/>
                        </a:rPr>
                        <a:t> y </a:t>
                      </a:r>
                      <a:r>
                        <a:rPr lang="es-ES" sz="1400" dirty="0" err="1">
                          <a:solidFill>
                            <a:srgbClr val="575756"/>
                          </a:solidFill>
                          <a:effectLst/>
                        </a:rPr>
                        <a:t>Stakeholder</a:t>
                      </a:r>
                      <a:r>
                        <a:rPr lang="es-ES" sz="1400" dirty="0">
                          <a:solidFill>
                            <a:srgbClr val="575756"/>
                          </a:solidFill>
                          <a:effectLst/>
                        </a:rPr>
                        <a:t>. </a:t>
                      </a:r>
                      <a:endParaRPr lang="es-CO" sz="1100" dirty="0">
                        <a:solidFill>
                          <a:srgbClr val="575756"/>
                        </a:solidFill>
                        <a:effectLst/>
                      </a:endParaRPr>
                    </a:p>
                    <a:p>
                      <a:pPr>
                        <a:lnSpc>
                          <a:spcPct val="107000"/>
                        </a:lnSpc>
                        <a:spcAft>
                          <a:spcPts val="800"/>
                        </a:spcAft>
                      </a:pPr>
                      <a:r>
                        <a:rPr lang="es-ES" sz="1400" dirty="0">
                          <a:solidFill>
                            <a:srgbClr val="575756"/>
                          </a:solidFill>
                          <a:effectLst/>
                        </a:rPr>
                        <a:t>El equipo de desarrollo también puede contribuir en la generación de </a:t>
                      </a:r>
                      <a:r>
                        <a:rPr lang="es-ES" sz="1400" dirty="0" err="1">
                          <a:solidFill>
                            <a:srgbClr val="575756"/>
                          </a:solidFill>
                          <a:effectLst/>
                        </a:rPr>
                        <a:t>features</a:t>
                      </a:r>
                      <a:r>
                        <a:rPr lang="es-ES" sz="1400" dirty="0">
                          <a:solidFill>
                            <a:srgbClr val="575756"/>
                          </a:solidFill>
                          <a:effectLst/>
                        </a:rPr>
                        <a:t>.</a:t>
                      </a:r>
                      <a:endParaRPr lang="es-CO" sz="1100" dirty="0">
                        <a:solidFill>
                          <a:srgbClr val="575756"/>
                        </a:solidFill>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3714164723"/>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675E948D-8936-493B-8373-3E498008F00C}"/>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18823320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Valores Safe</a:t>
            </a: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0" y="6642556"/>
            <a:ext cx="947695" cy="215444"/>
          </a:xfrm>
          <a:prstGeom prst="rect">
            <a:avLst/>
          </a:prstGeom>
        </p:spPr>
        <p:txBody>
          <a:bodyPr wrap="none">
            <a:spAutoFit/>
          </a:bodyPr>
          <a:lstStyle/>
          <a:p>
            <a:r>
              <a:rPr lang="en-US" sz="800" dirty="0"/>
              <a:t>www.consultec.es</a:t>
            </a:r>
          </a:p>
        </p:txBody>
      </p:sp>
      <p:sp>
        <p:nvSpPr>
          <p:cNvPr id="8" name="Cuadro de texto 7"/>
          <p:cNvSpPr txBox="1"/>
          <p:nvPr/>
        </p:nvSpPr>
        <p:spPr>
          <a:xfrm>
            <a:off x="947420" y="1691005"/>
            <a:ext cx="9651365" cy="645160"/>
          </a:xfrm>
          <a:prstGeom prst="rect">
            <a:avLst/>
          </a:prstGeom>
          <a:noFill/>
        </p:spPr>
        <p:txBody>
          <a:bodyPr wrap="square" rtlCol="0">
            <a:spAutoFit/>
          </a:bodyPr>
          <a:lstStyle/>
          <a:p>
            <a:pPr algn="just"/>
            <a:r>
              <a:rPr lang="es-ES" altLang="en-US" dirty="0" err="1"/>
              <a:t>SAFe</a:t>
            </a:r>
            <a:r>
              <a:rPr lang="es-ES" altLang="en-US" dirty="0"/>
              <a:t> se basa principalmente en dos pensamientos: Lean y ágil. Por esta razón adopta los valores base de estos dos cuerpos de conocimiento.</a:t>
            </a:r>
          </a:p>
        </p:txBody>
      </p:sp>
      <p:pic>
        <p:nvPicPr>
          <p:cNvPr id="11" name="Marcador de posición de contenido 10"/>
          <p:cNvPicPr>
            <a:picLocks noGrp="1" noChangeAspect="1"/>
          </p:cNvPicPr>
          <p:nvPr>
            <p:ph idx="1"/>
          </p:nvPr>
        </p:nvPicPr>
        <p:blipFill>
          <a:blip r:embed="rId2"/>
          <a:stretch>
            <a:fillRect/>
          </a:stretch>
        </p:blipFill>
        <p:spPr>
          <a:xfrm>
            <a:off x="2228850" y="2493010"/>
            <a:ext cx="7088505" cy="398843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Objetivos PI</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C:\Users\Rene\Downloads\objetivo (3).png">
            <a:extLst>
              <a:ext uri="{FF2B5EF4-FFF2-40B4-BE49-F238E27FC236}">
                <a16:creationId xmlns:a16="http://schemas.microsoft.com/office/drawing/2014/main" id="{D34246BB-EEAE-4B56-A2EE-173A5CD7655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52895" y="2575421"/>
            <a:ext cx="2641600" cy="2642478"/>
          </a:xfrm>
          <a:prstGeom prst="rect">
            <a:avLst/>
          </a:prstGeom>
          <a:noFill/>
          <a:ln>
            <a:noFill/>
          </a:ln>
        </p:spPr>
      </p:pic>
      <p:graphicFrame>
        <p:nvGraphicFramePr>
          <p:cNvPr id="12" name="Tabla 11">
            <a:extLst>
              <a:ext uri="{FF2B5EF4-FFF2-40B4-BE49-F238E27FC236}">
                <a16:creationId xmlns:a16="http://schemas.microsoft.com/office/drawing/2014/main" id="{DCE00857-EE3E-4989-BB51-2528F9DF613A}"/>
              </a:ext>
            </a:extLst>
          </p:cNvPr>
          <p:cNvGraphicFramePr>
            <a:graphicFrameLocks noGrp="1"/>
          </p:cNvGraphicFramePr>
          <p:nvPr>
            <p:extLst>
              <p:ext uri="{D42A27DB-BD31-4B8C-83A1-F6EECF244321}">
                <p14:modId xmlns:p14="http://schemas.microsoft.com/office/powerpoint/2010/main" val="2955321530"/>
              </p:ext>
            </p:extLst>
          </p:nvPr>
        </p:nvGraphicFramePr>
        <p:xfrm>
          <a:off x="4875868" y="1772931"/>
          <a:ext cx="2641600" cy="223551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622050618"/>
                    </a:ext>
                  </a:extLst>
                </a:gridCol>
              </a:tblGrid>
              <a:tr h="298645">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638167157"/>
                  </a:ext>
                </a:extLst>
              </a:tr>
              <a:tr h="1915787">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el listado de los objetivos, que se deberán cumplir durante un PI, estos deben estar alineado con los objetivos técnicos, comerciales y organizacionales para que generen valor al negocio.</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16971936"/>
                  </a:ext>
                </a:extLst>
              </a:tr>
            </a:tbl>
          </a:graphicData>
        </a:graphic>
      </p:graphicFrame>
      <p:graphicFrame>
        <p:nvGraphicFramePr>
          <p:cNvPr id="13" name="Tabla 12">
            <a:extLst>
              <a:ext uri="{FF2B5EF4-FFF2-40B4-BE49-F238E27FC236}">
                <a16:creationId xmlns:a16="http://schemas.microsoft.com/office/drawing/2014/main" id="{3E19C77E-107A-4B07-91D9-745706234FE7}"/>
              </a:ext>
            </a:extLst>
          </p:cNvPr>
          <p:cNvGraphicFramePr>
            <a:graphicFrameLocks noGrp="1"/>
          </p:cNvGraphicFramePr>
          <p:nvPr>
            <p:extLst>
              <p:ext uri="{D42A27DB-BD31-4B8C-83A1-F6EECF244321}">
                <p14:modId xmlns:p14="http://schemas.microsoft.com/office/powerpoint/2010/main" val="3449777130"/>
              </p:ext>
            </p:extLst>
          </p:nvPr>
        </p:nvGraphicFramePr>
        <p:xfrm>
          <a:off x="8037585" y="1761950"/>
          <a:ext cx="2641600" cy="2191964"/>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533799146"/>
                    </a:ext>
                  </a:extLst>
                </a:gridCol>
              </a:tblGrid>
              <a:tr h="291857">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564581183"/>
                  </a:ext>
                </a:extLst>
              </a:tr>
              <a:tr h="1872241">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Ofrecer un visión clara y compartida de lo que se debe lograr para dar solución a las necesidades del negocio.</a:t>
                      </a:r>
                      <a:endParaRPr lang="es-CO" sz="1100" dirty="0">
                        <a:solidFill>
                          <a:srgbClr val="575756"/>
                        </a:solidFill>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4043348"/>
                  </a:ext>
                </a:extLst>
              </a:tr>
            </a:tbl>
          </a:graphicData>
        </a:graphic>
      </p:graphicFrame>
      <p:graphicFrame>
        <p:nvGraphicFramePr>
          <p:cNvPr id="14" name="Tabla 13">
            <a:extLst>
              <a:ext uri="{FF2B5EF4-FFF2-40B4-BE49-F238E27FC236}">
                <a16:creationId xmlns:a16="http://schemas.microsoft.com/office/drawing/2014/main" id="{AF0A5FAF-5CAD-4C41-B4A9-665620239D76}"/>
              </a:ext>
            </a:extLst>
          </p:cNvPr>
          <p:cNvGraphicFramePr>
            <a:graphicFrameLocks noGrp="1"/>
          </p:cNvGraphicFramePr>
          <p:nvPr>
            <p:extLst>
              <p:ext uri="{D42A27DB-BD31-4B8C-83A1-F6EECF244321}">
                <p14:modId xmlns:p14="http://schemas.microsoft.com/office/powerpoint/2010/main" val="3689776320"/>
              </p:ext>
            </p:extLst>
          </p:nvPr>
        </p:nvGraphicFramePr>
        <p:xfrm>
          <a:off x="4875868" y="4174031"/>
          <a:ext cx="2641600" cy="2083232"/>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472391096"/>
                    </a:ext>
                  </a:extLst>
                </a:gridCol>
              </a:tblGrid>
              <a:tr h="274819">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013257719"/>
                  </a:ext>
                </a:extLst>
              </a:tr>
              <a:tr h="1763509">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Equipo ágil y los roles de programa.</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651875570"/>
                  </a:ext>
                </a:extLst>
              </a:tr>
            </a:tbl>
          </a:graphicData>
        </a:graphic>
      </p:graphicFrame>
      <p:sp>
        <p:nvSpPr>
          <p:cNvPr id="15" name="Rectángulo: esquinas redondeadas 14">
            <a:hlinkClick r:id="rId3" action="ppaction://hlinksldjump"/>
            <a:extLst>
              <a:ext uri="{FF2B5EF4-FFF2-40B4-BE49-F238E27FC236}">
                <a16:creationId xmlns:a16="http://schemas.microsoft.com/office/drawing/2014/main" id="{994EB4BE-AFF4-4874-BFD6-29DC5A3765C0}"/>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41869036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Mapa de Riesgos</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8" name="Imagen 7" descr="C:\Users\Rene\Downloads\peligro.png">
            <a:extLst>
              <a:ext uri="{FF2B5EF4-FFF2-40B4-BE49-F238E27FC236}">
                <a16:creationId xmlns:a16="http://schemas.microsoft.com/office/drawing/2014/main" id="{DF7B46E6-CAA0-4EB8-B38A-9DFDD6495E1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40878" y="2133633"/>
            <a:ext cx="2747822" cy="2797973"/>
          </a:xfrm>
          <a:prstGeom prst="rect">
            <a:avLst/>
          </a:prstGeom>
          <a:noFill/>
          <a:ln>
            <a:noFill/>
          </a:ln>
        </p:spPr>
      </p:pic>
      <p:graphicFrame>
        <p:nvGraphicFramePr>
          <p:cNvPr id="2" name="Tabla 1">
            <a:extLst>
              <a:ext uri="{FF2B5EF4-FFF2-40B4-BE49-F238E27FC236}">
                <a16:creationId xmlns:a16="http://schemas.microsoft.com/office/drawing/2014/main" id="{FED9E6A9-F7FD-4801-8BC7-57A18ABDB092}"/>
              </a:ext>
            </a:extLst>
          </p:cNvPr>
          <p:cNvGraphicFramePr>
            <a:graphicFrameLocks noGrp="1"/>
          </p:cNvGraphicFramePr>
          <p:nvPr>
            <p:extLst>
              <p:ext uri="{D42A27DB-BD31-4B8C-83A1-F6EECF244321}">
                <p14:modId xmlns:p14="http://schemas.microsoft.com/office/powerpoint/2010/main" val="3956944957"/>
              </p:ext>
            </p:extLst>
          </p:nvPr>
        </p:nvGraphicFramePr>
        <p:xfrm>
          <a:off x="4775200" y="1817836"/>
          <a:ext cx="2641600" cy="2026022"/>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369358474"/>
                    </a:ext>
                  </a:extLst>
                </a:gridCol>
              </a:tblGrid>
              <a:tr h="265989">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602331567"/>
                  </a:ext>
                </a:extLst>
              </a:tr>
              <a:tr h="1706299">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mapa donde se relacionan los riesgos identificados durante el PI, y a los cuales se les debe generar un plan de mitigación y acción.</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46533796"/>
                  </a:ext>
                </a:extLst>
              </a:tr>
            </a:tbl>
          </a:graphicData>
        </a:graphic>
      </p:graphicFrame>
      <p:graphicFrame>
        <p:nvGraphicFramePr>
          <p:cNvPr id="3" name="Tabla 2">
            <a:extLst>
              <a:ext uri="{FF2B5EF4-FFF2-40B4-BE49-F238E27FC236}">
                <a16:creationId xmlns:a16="http://schemas.microsoft.com/office/drawing/2014/main" id="{7CC2922E-F70C-481F-8C87-3DB433B01AEA}"/>
              </a:ext>
            </a:extLst>
          </p:cNvPr>
          <p:cNvGraphicFramePr>
            <a:graphicFrameLocks noGrp="1"/>
          </p:cNvGraphicFramePr>
          <p:nvPr>
            <p:extLst>
              <p:ext uri="{D42A27DB-BD31-4B8C-83A1-F6EECF244321}">
                <p14:modId xmlns:p14="http://schemas.microsoft.com/office/powerpoint/2010/main" val="1528304291"/>
              </p:ext>
            </p:extLst>
          </p:nvPr>
        </p:nvGraphicFramePr>
        <p:xfrm>
          <a:off x="7904293" y="1817836"/>
          <a:ext cx="2641600" cy="1931446"/>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30746824"/>
                    </a:ext>
                  </a:extLst>
                </a:gridCol>
              </a:tblGrid>
              <a:tr h="28105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154949555"/>
                  </a:ext>
                </a:extLst>
              </a:tr>
              <a:tr h="1611723">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Dar visibilidad a los hallazgos que puedan poner en riesgo el cumplimiento del PI.</a:t>
                      </a:r>
                      <a:endParaRPr lang="es-CO" sz="1100" dirty="0">
                        <a:solidFill>
                          <a:srgbClr val="575756"/>
                        </a:solidFill>
                        <a:effectLst/>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52064104"/>
                  </a:ext>
                </a:extLst>
              </a:tr>
            </a:tbl>
          </a:graphicData>
        </a:graphic>
      </p:graphicFrame>
      <p:graphicFrame>
        <p:nvGraphicFramePr>
          <p:cNvPr id="4" name="Tabla 3">
            <a:extLst>
              <a:ext uri="{FF2B5EF4-FFF2-40B4-BE49-F238E27FC236}">
                <a16:creationId xmlns:a16="http://schemas.microsoft.com/office/drawing/2014/main" id="{7EAA23DB-B980-4E80-A8A2-2D91F2A2EE50}"/>
              </a:ext>
            </a:extLst>
          </p:cNvPr>
          <p:cNvGraphicFramePr>
            <a:graphicFrameLocks noGrp="1"/>
          </p:cNvGraphicFramePr>
          <p:nvPr>
            <p:extLst>
              <p:ext uri="{D42A27DB-BD31-4B8C-83A1-F6EECF244321}">
                <p14:modId xmlns:p14="http://schemas.microsoft.com/office/powerpoint/2010/main" val="4291882982"/>
              </p:ext>
            </p:extLst>
          </p:nvPr>
        </p:nvGraphicFramePr>
        <p:xfrm>
          <a:off x="4775201" y="4236533"/>
          <a:ext cx="2641600" cy="194509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607100116"/>
                    </a:ext>
                  </a:extLst>
                </a:gridCol>
              </a:tblGrid>
              <a:tr h="253293">
                <a:tc>
                  <a:txBody>
                    <a:bodyPr/>
                    <a:lstStyle/>
                    <a:p>
                      <a:pPr algn="l">
                        <a:lnSpc>
                          <a:spcPct val="107000"/>
                        </a:lnSpc>
                        <a:spcAft>
                          <a:spcPts val="800"/>
                        </a:spcAft>
                      </a:pPr>
                      <a:r>
                        <a:rPr lang="es-ES" sz="1400" dirty="0">
                          <a:effectLst/>
                        </a:rPr>
                        <a:t>Responsable</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2312111444"/>
                  </a:ext>
                </a:extLst>
              </a:tr>
              <a:tr h="1625375">
                <a:tc>
                  <a:txBody>
                    <a:bodyPr/>
                    <a:lstStyle/>
                    <a:p>
                      <a:pPr algn="l">
                        <a:lnSpc>
                          <a:spcPct val="107000"/>
                        </a:lnSpc>
                        <a:spcAft>
                          <a:spcPts val="800"/>
                        </a:spcAft>
                      </a:pPr>
                      <a:r>
                        <a:rPr lang="es-ES" sz="1400" dirty="0">
                          <a:solidFill>
                            <a:srgbClr val="575756"/>
                          </a:solidFill>
                          <a:effectLst/>
                        </a:rPr>
                        <a:t>La responsabilidad de este mapa es de todos, pero quien encabeza la gestión del mismo es el RTE</a:t>
                      </a:r>
                      <a:r>
                        <a:rPr lang="es-ES" sz="1400" dirty="0">
                          <a:effectLst/>
                        </a:rPr>
                        <a:t>.</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21837769"/>
                  </a:ext>
                </a:extLst>
              </a:tr>
            </a:tbl>
          </a:graphicData>
        </a:graphic>
      </p:graphicFrame>
      <p:sp>
        <p:nvSpPr>
          <p:cNvPr id="15" name="Rectángulo: esquinas redondeadas 14">
            <a:hlinkClick r:id="rId3" action="ppaction://hlinksldjump"/>
            <a:extLst>
              <a:ext uri="{FF2B5EF4-FFF2-40B4-BE49-F238E27FC236}">
                <a16:creationId xmlns:a16="http://schemas.microsoft.com/office/drawing/2014/main" id="{D7B94BF3-18ED-4009-9340-AC70B794494F}"/>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5924592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Plan PI</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9" name="Imagen 8" descr="C:\Users\Rene\Downloads\distancia.png">
            <a:extLst>
              <a:ext uri="{FF2B5EF4-FFF2-40B4-BE49-F238E27FC236}">
                <a16:creationId xmlns:a16="http://schemas.microsoft.com/office/drawing/2014/main" id="{3AF779B6-D860-4247-A858-E52BFA239D2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59988" y="2189940"/>
            <a:ext cx="2163872" cy="2478119"/>
          </a:xfrm>
          <a:prstGeom prst="rect">
            <a:avLst/>
          </a:prstGeom>
          <a:noFill/>
          <a:ln>
            <a:noFill/>
          </a:ln>
        </p:spPr>
      </p:pic>
      <p:graphicFrame>
        <p:nvGraphicFramePr>
          <p:cNvPr id="7" name="Tabla 6">
            <a:extLst>
              <a:ext uri="{FF2B5EF4-FFF2-40B4-BE49-F238E27FC236}">
                <a16:creationId xmlns:a16="http://schemas.microsoft.com/office/drawing/2014/main" id="{3A50CFEA-DA3B-45E6-9C7D-83FD3578B713}"/>
              </a:ext>
            </a:extLst>
          </p:cNvPr>
          <p:cNvGraphicFramePr>
            <a:graphicFrameLocks noGrp="1"/>
          </p:cNvGraphicFramePr>
          <p:nvPr>
            <p:extLst>
              <p:ext uri="{D42A27DB-BD31-4B8C-83A1-F6EECF244321}">
                <p14:modId xmlns:p14="http://schemas.microsoft.com/office/powerpoint/2010/main" val="2563153251"/>
              </p:ext>
            </p:extLst>
          </p:nvPr>
        </p:nvGraphicFramePr>
        <p:xfrm>
          <a:off x="4591570" y="1631687"/>
          <a:ext cx="2641600" cy="2131569"/>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221054610"/>
                    </a:ext>
                  </a:extLst>
                </a:gridCol>
              </a:tblGrid>
              <a:tr h="28244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964719688"/>
                  </a:ext>
                </a:extLst>
              </a:tr>
              <a:tr h="1811846">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 informe de lo planeado durante el PI </a:t>
                      </a:r>
                      <a:r>
                        <a:rPr lang="es-ES" sz="1400" dirty="0" err="1">
                          <a:solidFill>
                            <a:srgbClr val="575756"/>
                          </a:solidFill>
                          <a:effectLst/>
                          <a:latin typeface="Arial" panose="020B0604020202020204" pitchFamily="34" charset="0"/>
                          <a:cs typeface="Arial" panose="020B0604020202020204" pitchFamily="34" charset="0"/>
                        </a:rPr>
                        <a:t>Planning</a:t>
                      </a:r>
                      <a:r>
                        <a:rPr lang="es-ES" sz="1400" dirty="0">
                          <a:solidFill>
                            <a:srgbClr val="575756"/>
                          </a:solidFill>
                          <a:effectLst/>
                          <a:latin typeface="Arial" panose="020B0604020202020204" pitchFamily="34" charset="0"/>
                          <a:cs typeface="Arial" panose="020B0604020202020204" pitchFamily="34" charset="0"/>
                        </a:rPr>
                        <a:t>. Que debe contener, los objetivos, los compromisos de cada equipo, y un plan inicial de ejecución del PI.</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817095159"/>
                  </a:ext>
                </a:extLst>
              </a:tr>
            </a:tbl>
          </a:graphicData>
        </a:graphic>
      </p:graphicFrame>
      <p:graphicFrame>
        <p:nvGraphicFramePr>
          <p:cNvPr id="10" name="Tabla 9">
            <a:extLst>
              <a:ext uri="{FF2B5EF4-FFF2-40B4-BE49-F238E27FC236}">
                <a16:creationId xmlns:a16="http://schemas.microsoft.com/office/drawing/2014/main" id="{66EBED3A-6348-4367-BF82-8B588BCB5EA9}"/>
              </a:ext>
            </a:extLst>
          </p:cNvPr>
          <p:cNvGraphicFramePr>
            <a:graphicFrameLocks noGrp="1"/>
          </p:cNvGraphicFramePr>
          <p:nvPr>
            <p:extLst>
              <p:ext uri="{D42A27DB-BD31-4B8C-83A1-F6EECF244321}">
                <p14:modId xmlns:p14="http://schemas.microsoft.com/office/powerpoint/2010/main" val="2335322488"/>
              </p:ext>
            </p:extLst>
          </p:nvPr>
        </p:nvGraphicFramePr>
        <p:xfrm>
          <a:off x="7827001" y="1631686"/>
          <a:ext cx="2641600" cy="2155087"/>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25126968"/>
                    </a:ext>
                  </a:extLst>
                </a:gridCol>
              </a:tblGrid>
              <a:tr h="286108">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51742381"/>
                  </a:ext>
                </a:extLst>
              </a:tr>
              <a:tr h="1835364">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Documentar los resultados del PI </a:t>
                      </a:r>
                      <a:r>
                        <a:rPr lang="es-ES" sz="1400" dirty="0" err="1">
                          <a:solidFill>
                            <a:srgbClr val="575756"/>
                          </a:solidFill>
                          <a:effectLst/>
                          <a:latin typeface="Arial" panose="020B0604020202020204" pitchFamily="34" charset="0"/>
                          <a:cs typeface="Arial" panose="020B0604020202020204" pitchFamily="34" charset="0"/>
                        </a:rPr>
                        <a:t>Planning</a:t>
                      </a:r>
                      <a:r>
                        <a:rPr lang="es-ES" sz="1400" dirty="0">
                          <a:solidFill>
                            <a:srgbClr val="575756"/>
                          </a:solidFill>
                          <a:effectLst/>
                          <a:latin typeface="Arial" panose="020B0604020202020204" pitchFamily="34" charset="0"/>
                          <a:cs typeface="Arial" panose="020B0604020202020204" pitchFamily="34" charset="0"/>
                        </a:rPr>
                        <a:t>.</a:t>
                      </a:r>
                      <a:endParaRPr lang="es-CO" sz="1100" dirty="0">
                        <a:solidFill>
                          <a:srgbClr val="575756"/>
                        </a:solidFill>
                        <a:effectLst/>
                        <a:latin typeface="Arial" panose="020B0604020202020204" pitchFamily="34" charset="0"/>
                        <a:cs typeface="Arial" panose="020B0604020202020204" pitchFamily="34" charset="0"/>
                      </a:endParaRPr>
                    </a:p>
                    <a:p>
                      <a:pPr algn="l">
                        <a:lnSpc>
                          <a:spcPct val="107000"/>
                        </a:lnSpc>
                        <a:spcAft>
                          <a:spcPts val="800"/>
                        </a:spcAft>
                      </a:pPr>
                      <a:r>
                        <a:rPr lang="es-ES" sz="1400" dirty="0">
                          <a:effectLst/>
                          <a:latin typeface="Arial" panose="020B0604020202020204" pitchFamily="34" charset="0"/>
                          <a:cs typeface="Arial" panose="020B0604020202020204" pitchFamily="34" charset="0"/>
                        </a:rPr>
                        <a:t>.</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734996601"/>
                  </a:ext>
                </a:extLst>
              </a:tr>
            </a:tbl>
          </a:graphicData>
        </a:graphic>
      </p:graphicFrame>
      <p:graphicFrame>
        <p:nvGraphicFramePr>
          <p:cNvPr id="11" name="Tabla 10">
            <a:extLst>
              <a:ext uri="{FF2B5EF4-FFF2-40B4-BE49-F238E27FC236}">
                <a16:creationId xmlns:a16="http://schemas.microsoft.com/office/drawing/2014/main" id="{79DE66EC-C191-4AB3-81FF-7A8B5949E087}"/>
              </a:ext>
            </a:extLst>
          </p:cNvPr>
          <p:cNvGraphicFramePr>
            <a:graphicFrameLocks noGrp="1"/>
          </p:cNvGraphicFramePr>
          <p:nvPr>
            <p:extLst>
              <p:ext uri="{D42A27DB-BD31-4B8C-83A1-F6EECF244321}">
                <p14:modId xmlns:p14="http://schemas.microsoft.com/office/powerpoint/2010/main" val="3479280924"/>
              </p:ext>
            </p:extLst>
          </p:nvPr>
        </p:nvGraphicFramePr>
        <p:xfrm>
          <a:off x="4591570" y="4171074"/>
          <a:ext cx="2641600" cy="1631682"/>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3632290528"/>
                    </a:ext>
                  </a:extLst>
                </a:gridCol>
              </a:tblGrid>
              <a:tr h="256236">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699208466"/>
                  </a:ext>
                </a:extLst>
              </a:tr>
              <a:tr h="1311959">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RTE-SCRUM MASTER</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1116192032"/>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268BCE3B-A859-47CC-AF4D-F2C0A840CBF3}"/>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20903510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Mínimo Producto Viable</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8" name="Imagen 7" descr="C:\Users\Rene\Downloads\branding.png">
            <a:extLst>
              <a:ext uri="{FF2B5EF4-FFF2-40B4-BE49-F238E27FC236}">
                <a16:creationId xmlns:a16="http://schemas.microsoft.com/office/drawing/2014/main" id="{8165B1C4-7445-4C56-81B8-014D31E975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65357" y="2005171"/>
            <a:ext cx="2927501" cy="2977194"/>
          </a:xfrm>
          <a:prstGeom prst="rect">
            <a:avLst/>
          </a:prstGeom>
          <a:noFill/>
          <a:ln>
            <a:noFill/>
          </a:ln>
        </p:spPr>
      </p:pic>
      <p:graphicFrame>
        <p:nvGraphicFramePr>
          <p:cNvPr id="2" name="Tabla 1">
            <a:extLst>
              <a:ext uri="{FF2B5EF4-FFF2-40B4-BE49-F238E27FC236}">
                <a16:creationId xmlns:a16="http://schemas.microsoft.com/office/drawing/2014/main" id="{2B664EF2-0140-4BF1-AC86-F72046A34FE1}"/>
              </a:ext>
            </a:extLst>
          </p:cNvPr>
          <p:cNvGraphicFramePr>
            <a:graphicFrameLocks noGrp="1"/>
          </p:cNvGraphicFramePr>
          <p:nvPr>
            <p:extLst>
              <p:ext uri="{D42A27DB-BD31-4B8C-83A1-F6EECF244321}">
                <p14:modId xmlns:p14="http://schemas.microsoft.com/office/powerpoint/2010/main" val="2319087256"/>
              </p:ext>
            </p:extLst>
          </p:nvPr>
        </p:nvGraphicFramePr>
        <p:xfrm>
          <a:off x="5358295" y="1585078"/>
          <a:ext cx="2641600" cy="2237423"/>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745676550"/>
                    </a:ext>
                  </a:extLst>
                </a:gridCol>
              </a:tblGrid>
              <a:tr h="288443">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¿Qué Es?</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484684774"/>
                  </a:ext>
                </a:extLst>
              </a:tr>
              <a:tr h="1850341">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Es una versión de un producto que permite a través de </a:t>
                      </a:r>
                      <a:r>
                        <a:rPr lang="es-ES" sz="1400" dirty="0" err="1">
                          <a:solidFill>
                            <a:srgbClr val="575756"/>
                          </a:solidFill>
                          <a:effectLst/>
                          <a:latin typeface="Arial" panose="020B0604020202020204" pitchFamily="34" charset="0"/>
                          <a:cs typeface="Arial" panose="020B0604020202020204" pitchFamily="34" charset="0"/>
                        </a:rPr>
                        <a:t>feedback</a:t>
                      </a:r>
                      <a:r>
                        <a:rPr lang="es-ES" sz="1400" dirty="0">
                          <a:solidFill>
                            <a:srgbClr val="575756"/>
                          </a:solidFill>
                          <a:effectLst/>
                          <a:latin typeface="Arial" panose="020B0604020202020204" pitchFamily="34" charset="0"/>
                          <a:cs typeface="Arial" panose="020B0604020202020204" pitchFamily="34" charset="0"/>
                        </a:rPr>
                        <a:t> de los mismos usuarios, recolectar información para aprender y mejorar las siguientes versiones y así asegurar un producto de valor.</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102566445"/>
                  </a:ext>
                </a:extLst>
              </a:tr>
            </a:tbl>
          </a:graphicData>
        </a:graphic>
      </p:graphicFrame>
      <p:graphicFrame>
        <p:nvGraphicFramePr>
          <p:cNvPr id="3" name="Tabla 2">
            <a:extLst>
              <a:ext uri="{FF2B5EF4-FFF2-40B4-BE49-F238E27FC236}">
                <a16:creationId xmlns:a16="http://schemas.microsoft.com/office/drawing/2014/main" id="{0BD157AA-00F1-4114-BD19-06BD1F91FCD5}"/>
              </a:ext>
            </a:extLst>
          </p:cNvPr>
          <p:cNvGraphicFramePr>
            <a:graphicFrameLocks noGrp="1"/>
          </p:cNvGraphicFramePr>
          <p:nvPr>
            <p:extLst>
              <p:ext uri="{D42A27DB-BD31-4B8C-83A1-F6EECF244321}">
                <p14:modId xmlns:p14="http://schemas.microsoft.com/office/powerpoint/2010/main" val="1439370982"/>
              </p:ext>
            </p:extLst>
          </p:nvPr>
        </p:nvGraphicFramePr>
        <p:xfrm>
          <a:off x="8370340" y="1585078"/>
          <a:ext cx="2641600" cy="2267028"/>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772724323"/>
                    </a:ext>
                  </a:extLst>
                </a:gridCol>
              </a:tblGrid>
              <a:tr h="256971">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522910258"/>
                  </a:ext>
                </a:extLst>
              </a:tr>
              <a:tr h="1947305">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Asegurar la entrega de valor al negocio.</a:t>
                      </a:r>
                      <a:endParaRPr lang="es-CO" sz="11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227145499"/>
                  </a:ext>
                </a:extLst>
              </a:tr>
            </a:tbl>
          </a:graphicData>
        </a:graphic>
      </p:graphicFrame>
      <p:graphicFrame>
        <p:nvGraphicFramePr>
          <p:cNvPr id="4" name="Tabla 3">
            <a:extLst>
              <a:ext uri="{FF2B5EF4-FFF2-40B4-BE49-F238E27FC236}">
                <a16:creationId xmlns:a16="http://schemas.microsoft.com/office/drawing/2014/main" id="{221585E7-0747-4E69-837A-603AFFAD249C}"/>
              </a:ext>
            </a:extLst>
          </p:cNvPr>
          <p:cNvGraphicFramePr>
            <a:graphicFrameLocks noGrp="1"/>
          </p:cNvGraphicFramePr>
          <p:nvPr>
            <p:extLst>
              <p:ext uri="{D42A27DB-BD31-4B8C-83A1-F6EECF244321}">
                <p14:modId xmlns:p14="http://schemas.microsoft.com/office/powerpoint/2010/main" val="2324996484"/>
              </p:ext>
            </p:extLst>
          </p:nvPr>
        </p:nvGraphicFramePr>
        <p:xfrm>
          <a:off x="5358295" y="4053087"/>
          <a:ext cx="2641600" cy="1823494"/>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1432173523"/>
                    </a:ext>
                  </a:extLst>
                </a:gridCol>
              </a:tblGrid>
              <a:tr h="234342">
                <a:tc>
                  <a:txBody>
                    <a:bodyPr/>
                    <a:lstStyle/>
                    <a:p>
                      <a:pPr algn="l">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334897251"/>
                  </a:ext>
                </a:extLst>
              </a:tr>
              <a:tr h="1503771">
                <a:tc>
                  <a:txBody>
                    <a:bodyPr/>
                    <a:lstStyle/>
                    <a:p>
                      <a:pPr algn="l">
                        <a:lnSpc>
                          <a:spcPct val="107000"/>
                        </a:lnSpc>
                        <a:spcAft>
                          <a:spcPts val="800"/>
                        </a:spcAft>
                      </a:pPr>
                      <a:r>
                        <a:rPr lang="es-ES" sz="1400" dirty="0">
                          <a:solidFill>
                            <a:srgbClr val="575756"/>
                          </a:solidFill>
                          <a:effectLst/>
                          <a:latin typeface="Arial" panose="020B0604020202020204" pitchFamily="34" charset="0"/>
                          <a:cs typeface="Arial" panose="020B0604020202020204" pitchFamily="34" charset="0"/>
                        </a:rPr>
                        <a:t>Equipo ágil, RTE, Business </a:t>
                      </a:r>
                      <a:r>
                        <a:rPr lang="es-ES" sz="1400" dirty="0" err="1">
                          <a:solidFill>
                            <a:srgbClr val="575756"/>
                          </a:solidFill>
                          <a:effectLst/>
                          <a:latin typeface="Arial" panose="020B0604020202020204" pitchFamily="34" charset="0"/>
                          <a:cs typeface="Arial" panose="020B0604020202020204" pitchFamily="34" charset="0"/>
                        </a:rPr>
                        <a:t>Owners</a:t>
                      </a:r>
                      <a:r>
                        <a:rPr lang="es-ES" sz="1400" dirty="0">
                          <a:solidFill>
                            <a:srgbClr val="575756"/>
                          </a:solidFill>
                          <a:effectLst/>
                          <a:latin typeface="Arial" panose="020B0604020202020204" pitchFamily="34" charset="0"/>
                          <a:cs typeface="Arial" panose="020B0604020202020204" pitchFamily="34" charset="0"/>
                        </a:rPr>
                        <a:t>, </a:t>
                      </a:r>
                      <a:r>
                        <a:rPr lang="es-ES" sz="1400" dirty="0" err="1">
                          <a:solidFill>
                            <a:srgbClr val="575756"/>
                          </a:solidFill>
                          <a:effectLst/>
                          <a:latin typeface="Arial" panose="020B0604020202020204" pitchFamily="34" charset="0"/>
                          <a:cs typeface="Arial" panose="020B0604020202020204" pitchFamily="34" charset="0"/>
                        </a:rPr>
                        <a:t>Product</a:t>
                      </a:r>
                      <a:r>
                        <a:rPr lang="es-ES" sz="1400" dirty="0">
                          <a:solidFill>
                            <a:srgbClr val="575756"/>
                          </a:solidFill>
                          <a:effectLst/>
                          <a:latin typeface="Arial" panose="020B0604020202020204" pitchFamily="34" charset="0"/>
                          <a:cs typeface="Arial" panose="020B0604020202020204" pitchFamily="34" charset="0"/>
                        </a:rPr>
                        <a:t> Manager</a:t>
                      </a:r>
                      <a:r>
                        <a:rPr lang="es-ES" sz="1400" dirty="0">
                          <a:effectLst/>
                          <a:latin typeface="Arial" panose="020B0604020202020204" pitchFamily="34" charset="0"/>
                          <a:cs typeface="Arial" panose="020B0604020202020204" pitchFamily="34" charset="0"/>
                        </a:rPr>
                        <a:t>.</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79331433"/>
                  </a:ext>
                </a:extLst>
              </a:tr>
            </a:tbl>
          </a:graphicData>
        </a:graphic>
      </p:graphicFrame>
      <p:sp>
        <p:nvSpPr>
          <p:cNvPr id="12" name="Rectángulo: esquinas redondeadas 11">
            <a:hlinkClick r:id="rId3" action="ppaction://hlinksldjump"/>
            <a:extLst>
              <a:ext uri="{FF2B5EF4-FFF2-40B4-BE49-F238E27FC236}">
                <a16:creationId xmlns:a16="http://schemas.microsoft.com/office/drawing/2014/main" id="{1F091CCE-16A6-4A87-A8AC-436ED3E27829}"/>
              </a:ext>
            </a:extLst>
          </p:cNvPr>
          <p:cNvSpPr/>
          <p:nvPr/>
        </p:nvSpPr>
        <p:spPr>
          <a:xfrm>
            <a:off x="9680895" y="58489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extLst>
      <p:ext uri="{BB962C8B-B14F-4D97-AF65-F5344CB8AC3E}">
        <p14:creationId xmlns:p14="http://schemas.microsoft.com/office/powerpoint/2010/main" val="4236251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rgbClr val="AD198D"/>
                </a:solidFill>
              </a:rPr>
              <a:t>Ceremonias o Eventos - SAFE</a:t>
            </a:r>
          </a:p>
        </p:txBody>
      </p:sp>
      <p:sp>
        <p:nvSpPr>
          <p:cNvPr id="3" name="CuadroTexto 2"/>
          <p:cNvSpPr txBox="1"/>
          <p:nvPr/>
        </p:nvSpPr>
        <p:spPr>
          <a:xfrm>
            <a:off x="368703" y="1206194"/>
            <a:ext cx="11453957" cy="2584450"/>
          </a:xfrm>
          <a:prstGeom prst="rect">
            <a:avLst/>
          </a:prstGeom>
          <a:noFill/>
        </p:spPr>
        <p:txBody>
          <a:bodyPr wrap="square" rtlCol="0">
            <a:spAutoFit/>
          </a:bodyPr>
          <a:lstStyle/>
          <a:p>
            <a:endParaRPr lang="es-ES" b="1" dirty="0">
              <a:solidFill>
                <a:schemeClr val="accent1">
                  <a:lumMod val="75000"/>
                </a:schemeClr>
              </a:solidFill>
            </a:endParaRPr>
          </a:p>
          <a:p>
            <a:endParaRPr lang="es-ES" b="1" dirty="0">
              <a:solidFill>
                <a:schemeClr val="accent1">
                  <a:lumMod val="75000"/>
                </a:schemeClr>
              </a:solidFill>
            </a:endParaRPr>
          </a:p>
          <a:p>
            <a:r>
              <a:rPr lang="es-ES" altLang="en-US" dirty="0"/>
              <a:t>Las ceremonias o eventos, son los espacios en los cuales el equipo de trabajo de una manera colaborativa, comparte sus puntos de vista, sus conocimientos,  su experticia para contribuir tanto en la planeación del trabajo a realizar para llegar a un objetivo común,  como también para encontrar esas oportunidades de mejora que aportan al mejoramiento continua a nivel de equipo y de organización.</a:t>
            </a:r>
          </a:p>
          <a:p>
            <a:endParaRPr lang="es-ES" altLang="en-US" dirty="0"/>
          </a:p>
          <a:p>
            <a:r>
              <a:rPr lang="es-ES" altLang="en-US" dirty="0"/>
              <a:t>A continuación se detallara cada una de las ceremonias recomendadas, bajo el marco </a:t>
            </a:r>
            <a:r>
              <a:rPr lang="es-ES" altLang="en-US" dirty="0" err="1"/>
              <a:t>SAFe</a:t>
            </a:r>
            <a:r>
              <a:rPr lang="es-ES" altLang="en-US" dirty="0"/>
              <a:t> y según la dinámica de trabajo de Experian.</a:t>
            </a:r>
          </a:p>
        </p:txBody>
      </p:sp>
      <p:pic>
        <p:nvPicPr>
          <p:cNvPr id="2" name="Marcador de posición de contenido 1"/>
          <p:cNvPicPr>
            <a:picLocks noGrp="1" noChangeAspect="1"/>
          </p:cNvPicPr>
          <p:nvPr>
            <p:ph idx="1"/>
          </p:nvPr>
        </p:nvPicPr>
        <p:blipFill>
          <a:blip r:embed="rId2"/>
          <a:stretch>
            <a:fillRect/>
          </a:stretch>
        </p:blipFill>
        <p:spPr>
          <a:xfrm>
            <a:off x="1367730" y="3951214"/>
            <a:ext cx="8782947" cy="206486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947561" y="1981210"/>
            <a:ext cx="9446002" cy="1476375"/>
          </a:xfrm>
          <a:prstGeom prst="rect">
            <a:avLst/>
          </a:prstGeom>
          <a:noFill/>
        </p:spPr>
        <p:txBody>
          <a:bodyPr wrap="square" rtlCol="0">
            <a:spAutoFit/>
          </a:bodyPr>
          <a:lstStyle/>
          <a:p>
            <a:pPr lvl="1" algn="just"/>
            <a:r>
              <a:rPr lang="es-ES" altLang="en-US"/>
              <a:t>Una Inception es un conjunto de dinámicas orientadas a enfocar a todas las personas involucradas en un proyecto hacia un mismo objetivo, reduciendo muchas de las incertidumbres, ayudando a exponer los riesgos más evidentes y poniendo en común las expectativas de todos. </a:t>
            </a:r>
            <a:endParaRPr lang="es-ES" dirty="0">
              <a:solidFill>
                <a:schemeClr val="accent1">
                  <a:lumMod val="75000"/>
                </a:schemeClr>
              </a:solidFill>
              <a:latin typeface="Candara" panose="020E0502030303020204" pitchFamily="34" charset="0"/>
            </a:endParaRPr>
          </a:p>
          <a:p>
            <a:pPr marL="800100" lvl="1" indent="-342900">
              <a:buAutoNum type="arabicPeriod"/>
            </a:pPr>
            <a:endParaRPr lang="es-ES" dirty="0">
              <a:solidFill>
                <a:schemeClr val="accent1">
                  <a:lumMod val="75000"/>
                </a:schemeClr>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Picture 2" descr="http://www.re-inventa.com/wp-content/uploads/Agile-Incepti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314" y="3785682"/>
            <a:ext cx="3387181" cy="22867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re-inventa.com/wp-content/uploads/Agile-Incep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633" y="4177304"/>
            <a:ext cx="4862943" cy="1620981"/>
          </a:xfrm>
          <a:prstGeom prst="rect">
            <a:avLst/>
          </a:prstGeom>
          <a:noFill/>
          <a:extLst>
            <a:ext uri="{909E8E84-426E-40DD-AFC4-6F175D3DCCD1}">
              <a14:hiddenFill xmlns:a14="http://schemas.microsoft.com/office/drawing/2010/main">
                <a:solidFill>
                  <a:srgbClr val="FFFFFF"/>
                </a:solidFill>
              </a14:hiddenFill>
            </a:ext>
          </a:extLst>
        </p:spPr>
      </p:pic>
      <p:sp>
        <p:nvSpPr>
          <p:cNvPr id="5" name="Flecha: a la derecha 4"/>
          <p:cNvSpPr/>
          <p:nvPr/>
        </p:nvSpPr>
        <p:spPr>
          <a:xfrm>
            <a:off x="4929357" y="4857225"/>
            <a:ext cx="531876" cy="327709"/>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p:cNvSpPr/>
          <p:nvPr/>
        </p:nvSpPr>
        <p:spPr>
          <a:xfrm>
            <a:off x="0" y="6642556"/>
            <a:ext cx="947695" cy="215444"/>
          </a:xfrm>
          <a:prstGeom prst="rect">
            <a:avLst/>
          </a:prstGeom>
        </p:spPr>
        <p:txBody>
          <a:bodyPr wrap="none">
            <a:spAutoFit/>
          </a:bodyPr>
          <a:lstStyle/>
          <a:p>
            <a:r>
              <a:rPr lang="en-US" sz="800" dirty="0"/>
              <a:t>www.consultec.es</a:t>
            </a:r>
          </a:p>
        </p:txBody>
      </p:sp>
      <p:sp>
        <p:nvSpPr>
          <p:cNvPr id="9" name="Título 3"/>
          <p:cNvSpPr txBox="1"/>
          <p:nvPr/>
        </p:nvSpPr>
        <p:spPr>
          <a:xfrm>
            <a:off x="645564" y="70277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Inception</a:t>
            </a:r>
            <a:endParaRPr lang="es-ES" b="1" dirty="0">
              <a:solidFill>
                <a:srgbClr val="AD198D"/>
              </a:solidFill>
            </a:endParaRPr>
          </a:p>
        </p:txBody>
      </p:sp>
      <p:sp>
        <p:nvSpPr>
          <p:cNvPr id="4" name="Rectángulo: esquinas redondeadas 3">
            <a:hlinkClick r:id="rId4" action="ppaction://hlinksldjump"/>
            <a:extLst>
              <a:ext uri="{FF2B5EF4-FFF2-40B4-BE49-F238E27FC236}">
                <a16:creationId xmlns:a16="http://schemas.microsoft.com/office/drawing/2014/main" id="{82AB24E9-5355-4357-A9FA-7BF20D75C8FD}"/>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Entradas y Salidas: Inception</a:t>
            </a:r>
            <a:endParaRPr lang="es-ES" b="1" dirty="0">
              <a:solidFill>
                <a:schemeClr val="accent1">
                  <a:lumMod val="75000"/>
                </a:schemeClr>
              </a:solidFill>
              <a:latin typeface="Candara" panose="020E0502030303020204" pitchFamily="34" charset="0"/>
              <a:cs typeface="Arial" panose="020B0604020202020204" pitchFamily="34" charset="0"/>
            </a:endParaRPr>
          </a:p>
        </p:txBody>
      </p:sp>
      <p:sp>
        <p:nvSpPr>
          <p:cNvPr id="17" name="AutoShape 2" descr="Related image"/>
          <p:cNvSpPr>
            <a:spLocks noChangeAspect="1" noChangeArrowheads="1"/>
          </p:cNvSpPr>
          <p:nvPr/>
        </p:nvSpPr>
        <p:spPr bwMode="auto">
          <a:xfrm>
            <a:off x="6625989" y="37406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4" name="Cheurón 3"/>
          <p:cNvSpPr/>
          <p:nvPr/>
        </p:nvSpPr>
        <p:spPr>
          <a:xfrm>
            <a:off x="828675" y="2108835"/>
            <a:ext cx="2618105" cy="93281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Visión del Negocio</a:t>
            </a:r>
          </a:p>
        </p:txBody>
      </p:sp>
      <p:sp>
        <p:nvSpPr>
          <p:cNvPr id="5" name="Cheurón 4"/>
          <p:cNvSpPr/>
          <p:nvPr/>
        </p:nvSpPr>
        <p:spPr>
          <a:xfrm>
            <a:off x="828675" y="3041650"/>
            <a:ext cx="2618105" cy="9353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Identificación Interesados</a:t>
            </a:r>
          </a:p>
        </p:txBody>
      </p:sp>
      <p:sp>
        <p:nvSpPr>
          <p:cNvPr id="7" name="Cheurón 6"/>
          <p:cNvSpPr/>
          <p:nvPr/>
        </p:nvSpPr>
        <p:spPr>
          <a:xfrm>
            <a:off x="828675" y="3977005"/>
            <a:ext cx="2618105" cy="93281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Business Case</a:t>
            </a:r>
          </a:p>
        </p:txBody>
      </p:sp>
      <p:sp>
        <p:nvSpPr>
          <p:cNvPr id="13" name="Cheurón 12"/>
          <p:cNvSpPr/>
          <p:nvPr/>
        </p:nvSpPr>
        <p:spPr>
          <a:xfrm>
            <a:off x="4318635" y="2687320"/>
            <a:ext cx="2847340" cy="1358265"/>
          </a:xfrm>
          <a:prstGeom prst="chevron">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INCEPTION</a:t>
            </a:r>
          </a:p>
        </p:txBody>
      </p:sp>
      <p:sp>
        <p:nvSpPr>
          <p:cNvPr id="14" name="Cheurón 13"/>
          <p:cNvSpPr/>
          <p:nvPr/>
        </p:nvSpPr>
        <p:spPr>
          <a:xfrm>
            <a:off x="7872095" y="1091565"/>
            <a:ext cx="2360930" cy="76962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Visión clara de producto </a:t>
            </a:r>
          </a:p>
        </p:txBody>
      </p:sp>
      <p:sp>
        <p:nvSpPr>
          <p:cNvPr id="16" name="Cheurón 15"/>
          <p:cNvSpPr/>
          <p:nvPr/>
        </p:nvSpPr>
        <p:spPr>
          <a:xfrm>
            <a:off x="7872095" y="186118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Arquitectura Base</a:t>
            </a:r>
          </a:p>
        </p:txBody>
      </p:sp>
      <p:sp>
        <p:nvSpPr>
          <p:cNvPr id="20" name="Cheurón 19"/>
          <p:cNvSpPr/>
          <p:nvPr/>
        </p:nvSpPr>
        <p:spPr>
          <a:xfrm>
            <a:off x="7872095" y="257365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sym typeface="+mn-ea"/>
            </a:endParaRPr>
          </a:p>
          <a:p>
            <a:pPr algn="ctr"/>
            <a:r>
              <a:rPr lang="es-ES" altLang="en-US">
                <a:sym typeface="+mn-ea"/>
              </a:rPr>
              <a:t>Mapa de Stakeholders</a:t>
            </a:r>
            <a:endParaRPr lang="es-ES" altLang="en-US"/>
          </a:p>
          <a:p>
            <a:pPr algn="ctr"/>
            <a:endParaRPr lang="es-ES" altLang="en-US"/>
          </a:p>
        </p:txBody>
      </p:sp>
      <p:sp>
        <p:nvSpPr>
          <p:cNvPr id="22" name="Cheurón 21"/>
          <p:cNvSpPr/>
          <p:nvPr/>
        </p:nvSpPr>
        <p:spPr>
          <a:xfrm>
            <a:off x="7872095" y="328612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ym typeface="+mn-ea"/>
              </a:rPr>
              <a:t>Impact Mapping</a:t>
            </a:r>
            <a:endParaRPr lang="es-ES" altLang="en-US"/>
          </a:p>
        </p:txBody>
      </p:sp>
      <p:sp>
        <p:nvSpPr>
          <p:cNvPr id="24" name="Cheurón 23"/>
          <p:cNvSpPr/>
          <p:nvPr/>
        </p:nvSpPr>
        <p:spPr>
          <a:xfrm>
            <a:off x="7872095" y="399859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Riesgos</a:t>
            </a:r>
          </a:p>
        </p:txBody>
      </p:sp>
      <p:sp>
        <p:nvSpPr>
          <p:cNvPr id="25" name="Cheurón 24"/>
          <p:cNvSpPr/>
          <p:nvPr/>
        </p:nvSpPr>
        <p:spPr>
          <a:xfrm>
            <a:off x="7872095" y="471106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a:t>
            </a:r>
          </a:p>
        </p:txBody>
      </p:sp>
      <p:sp>
        <p:nvSpPr>
          <p:cNvPr id="26" name="Cheurón 25"/>
          <p:cNvSpPr/>
          <p:nvPr/>
        </p:nvSpPr>
        <p:spPr>
          <a:xfrm>
            <a:off x="7872095" y="542353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MVP</a:t>
            </a:r>
          </a:p>
        </p:txBody>
      </p:sp>
      <p:sp>
        <p:nvSpPr>
          <p:cNvPr id="28" name="Cuadro de texto 27"/>
          <p:cNvSpPr txBox="1"/>
          <p:nvPr/>
        </p:nvSpPr>
        <p:spPr>
          <a:xfrm rot="5400000">
            <a:off x="-558800" y="3190875"/>
            <a:ext cx="2129790" cy="645160"/>
          </a:xfrm>
          <a:prstGeom prst="rect">
            <a:avLst/>
          </a:prstGeom>
          <a:noFill/>
        </p:spPr>
        <p:txBody>
          <a:bodyPr wrap="square" rtlCol="0">
            <a:spAutoFit/>
          </a:bodyPr>
          <a:lstStyle/>
          <a:p>
            <a:pPr algn="ctr"/>
            <a:r>
              <a:rPr lang="es-ES" altLang="en-US" sz="3600" b="1">
                <a:solidFill>
                  <a:schemeClr val="accent3"/>
                </a:solidFill>
                <a:effectLst/>
                <a:sym typeface="+mn-ea"/>
              </a:rPr>
              <a:t>Entradas</a:t>
            </a:r>
            <a:endParaRPr lang="es-ES" altLang="en-US" sz="3600" b="1">
              <a:solidFill>
                <a:schemeClr val="accent3"/>
              </a:solidFill>
              <a:effectLst/>
            </a:endParaRPr>
          </a:p>
        </p:txBody>
      </p:sp>
      <p:sp>
        <p:nvSpPr>
          <p:cNvPr id="29" name="Cuadro de texto 28"/>
          <p:cNvSpPr txBox="1"/>
          <p:nvPr/>
        </p:nvSpPr>
        <p:spPr>
          <a:xfrm rot="5400000">
            <a:off x="9912350" y="3305810"/>
            <a:ext cx="1901825" cy="645160"/>
          </a:xfrm>
          <a:prstGeom prst="rect">
            <a:avLst/>
          </a:prstGeom>
          <a:noFill/>
        </p:spPr>
        <p:txBody>
          <a:bodyPr wrap="square" rtlCol="0">
            <a:spAutoFit/>
          </a:bodyPr>
          <a:lstStyle/>
          <a:p>
            <a:pPr algn="ctr"/>
            <a:r>
              <a:rPr lang="es-ES" altLang="en-US" sz="3600" b="1">
                <a:solidFill>
                  <a:schemeClr val="accent3"/>
                </a:solidFill>
                <a:effectLst/>
              </a:rPr>
              <a:t>Salidas</a:t>
            </a:r>
          </a:p>
        </p:txBody>
      </p:sp>
      <p:sp>
        <p:nvSpPr>
          <p:cNvPr id="31" name="Cuadro de texto 30"/>
          <p:cNvSpPr txBox="1"/>
          <p:nvPr/>
        </p:nvSpPr>
        <p:spPr>
          <a:xfrm>
            <a:off x="424498" y="5314566"/>
            <a:ext cx="5234940" cy="1198880"/>
          </a:xfrm>
          <a:prstGeom prst="rect">
            <a:avLst/>
          </a:prstGeom>
          <a:noFill/>
        </p:spPr>
        <p:txBody>
          <a:bodyPr wrap="square" rtlCol="0">
            <a:spAutoFit/>
          </a:bodyPr>
          <a:lstStyle/>
          <a:p>
            <a:pPr algn="just"/>
            <a:r>
              <a:rPr lang="es-ES" altLang="en-US" b="1" dirty="0"/>
              <a:t>Nota: La duración del </a:t>
            </a:r>
            <a:r>
              <a:rPr lang="es-ES" altLang="en-US" b="1" dirty="0" err="1"/>
              <a:t>Inception</a:t>
            </a:r>
            <a:r>
              <a:rPr lang="es-ES" altLang="en-US" b="1" dirty="0"/>
              <a:t> depende de la complejidad del proyecto, en alguno casos puede ir desde 4 horas hasta 2 semanas, es facilitada por el Scrum Master o líder del equipo ágil.</a:t>
            </a:r>
          </a:p>
        </p:txBody>
      </p:sp>
      <p:sp>
        <p:nvSpPr>
          <p:cNvPr id="19" name="Rectángulo: esquinas redondeadas 18">
            <a:hlinkClick r:id="rId2" action="ppaction://hlinksldjump"/>
            <a:extLst>
              <a:ext uri="{FF2B5EF4-FFF2-40B4-BE49-F238E27FC236}">
                <a16:creationId xmlns:a16="http://schemas.microsoft.com/office/drawing/2014/main" id="{7D586751-2856-4E84-93E9-7CD051CDBE31}"/>
              </a:ext>
            </a:extLst>
          </p:cNvPr>
          <p:cNvSpPr/>
          <p:nvPr/>
        </p:nvSpPr>
        <p:spPr>
          <a:xfrm>
            <a:off x="9705581" y="281637"/>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ángulo 87"/>
          <p:cNvSpPr/>
          <p:nvPr/>
        </p:nvSpPr>
        <p:spPr>
          <a:xfrm>
            <a:off x="1289512" y="5276265"/>
            <a:ext cx="9940455"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83" name="Rectángulo 82"/>
          <p:cNvSpPr/>
          <p:nvPr/>
        </p:nvSpPr>
        <p:spPr>
          <a:xfrm>
            <a:off x="1310640" y="2571187"/>
            <a:ext cx="9940456" cy="2607578"/>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2" name="Rectángulo 81"/>
          <p:cNvSpPr/>
          <p:nvPr/>
        </p:nvSpPr>
        <p:spPr>
          <a:xfrm>
            <a:off x="1310640" y="1429071"/>
            <a:ext cx="9970326"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4" name="Título 3"/>
          <p:cNvSpPr>
            <a:spLocks noGrp="1"/>
          </p:cNvSpPr>
          <p:nvPr>
            <p:ph type="title"/>
          </p:nvPr>
        </p:nvSpPr>
        <p:spPr/>
        <p:txBody>
          <a:bodyPr>
            <a:normAutofit fontScale="90000"/>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645624"/>
            <a:ext cx="10661651" cy="560997"/>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rPr>
              <a:t>Marco de metodología Ágil:  </a:t>
            </a:r>
            <a:r>
              <a:rPr lang="es-ES" b="1" dirty="0" err="1">
                <a:solidFill>
                  <a:srgbClr val="AD198D"/>
                </a:solidFill>
              </a:rPr>
              <a:t>Inception</a:t>
            </a:r>
            <a:endParaRPr lang="es-CO" b="1" dirty="0">
              <a:solidFill>
                <a:srgbClr val="AD198D"/>
              </a:solidFill>
            </a:endParaRPr>
          </a:p>
        </p:txBody>
      </p:sp>
      <p:grpSp>
        <p:nvGrpSpPr>
          <p:cNvPr id="101" name="Grupo 100"/>
          <p:cNvGrpSpPr/>
          <p:nvPr/>
        </p:nvGrpSpPr>
        <p:grpSpPr>
          <a:xfrm>
            <a:off x="1575563" y="1854413"/>
            <a:ext cx="1432300" cy="430887"/>
            <a:chOff x="1575563" y="1854413"/>
            <a:chExt cx="1432300" cy="43088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5563" y="1876090"/>
              <a:ext cx="361322" cy="361322"/>
            </a:xfrm>
            <a:prstGeom prst="rect">
              <a:avLst/>
            </a:prstGeom>
          </p:spPr>
        </p:pic>
        <p:sp>
          <p:nvSpPr>
            <p:cNvPr id="6" name="Rectángulo 5"/>
            <p:cNvSpPr/>
            <p:nvPr/>
          </p:nvSpPr>
          <p:spPr>
            <a:xfrm>
              <a:off x="1963744" y="1854413"/>
              <a:ext cx="1044119" cy="430887"/>
            </a:xfrm>
            <a:prstGeom prst="rect">
              <a:avLst/>
            </a:prstGeom>
          </p:spPr>
          <p:txBody>
            <a:bodyPr wrap="square">
              <a:spAutoFit/>
            </a:bodyPr>
            <a:lstStyle/>
            <a:p>
              <a:r>
                <a:rPr lang="es-CO" sz="1100" dirty="0">
                  <a:solidFill>
                    <a:schemeClr val="accent1">
                      <a:lumMod val="75000"/>
                    </a:schemeClr>
                  </a:solidFill>
                  <a:latin typeface="Arial" panose="020B0604020202020204" pitchFamily="34" charset="0"/>
                  <a:cs typeface="Arial" panose="020B0604020202020204" pitchFamily="34" charset="0"/>
                </a:rPr>
                <a:t>Mapa Stakeholders</a:t>
              </a:r>
              <a:r>
                <a:rPr lang="es-ES" sz="1100" dirty="0">
                  <a:solidFill>
                    <a:schemeClr val="accent1">
                      <a:lumMod val="75000"/>
                    </a:schemeClr>
                  </a:solidFill>
                  <a:latin typeface="Arial" panose="020B0604020202020204" pitchFamily="34" charset="0"/>
                  <a:cs typeface="Arial" panose="020B0604020202020204" pitchFamily="34" charset="0"/>
                </a:rPr>
                <a:t> </a:t>
              </a:r>
            </a:p>
          </p:txBody>
        </p:sp>
      </p:grpSp>
      <p:grpSp>
        <p:nvGrpSpPr>
          <p:cNvPr id="103" name="Grupo 102"/>
          <p:cNvGrpSpPr/>
          <p:nvPr/>
        </p:nvGrpSpPr>
        <p:grpSpPr>
          <a:xfrm>
            <a:off x="3189653" y="1889202"/>
            <a:ext cx="1931830" cy="430887"/>
            <a:chOff x="3189653" y="1889202"/>
            <a:chExt cx="1931830" cy="430887"/>
          </a:xfrm>
        </p:grpSpPr>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9" name="Rectángulo 8"/>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p>
          </p:txBody>
        </p:sp>
      </p:grpSp>
      <p:grpSp>
        <p:nvGrpSpPr>
          <p:cNvPr id="23" name="Grupo 22"/>
          <p:cNvGrpSpPr/>
          <p:nvPr/>
        </p:nvGrpSpPr>
        <p:grpSpPr>
          <a:xfrm>
            <a:off x="1555497" y="3064787"/>
            <a:ext cx="1486905" cy="400110"/>
            <a:chOff x="741273" y="2739165"/>
            <a:chExt cx="1486905" cy="400110"/>
          </a:xfrm>
        </p:grpSpPr>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273" y="2775186"/>
              <a:ext cx="358847" cy="358847"/>
            </a:xfrm>
            <a:prstGeom prst="rect">
              <a:avLst/>
            </a:prstGeom>
          </p:spPr>
        </p:pic>
        <p:sp>
          <p:nvSpPr>
            <p:cNvPr id="13" name="Rectángulo 12"/>
            <p:cNvSpPr/>
            <p:nvPr/>
          </p:nvSpPr>
          <p:spPr>
            <a:xfrm>
              <a:off x="1080030" y="2739165"/>
              <a:ext cx="1148148"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Capacitación Metodológica</a:t>
              </a:r>
            </a:p>
          </p:txBody>
        </p:sp>
      </p:grpSp>
      <p:grpSp>
        <p:nvGrpSpPr>
          <p:cNvPr id="24" name="Grupo 23"/>
          <p:cNvGrpSpPr/>
          <p:nvPr/>
        </p:nvGrpSpPr>
        <p:grpSpPr>
          <a:xfrm>
            <a:off x="3194294" y="2954786"/>
            <a:ext cx="1670003" cy="553998"/>
            <a:chOff x="2997930" y="2597512"/>
            <a:chExt cx="1670003" cy="553998"/>
          </a:xfrm>
        </p:grpSpPr>
        <p:pic>
          <p:nvPicPr>
            <p:cNvPr id="15" name="Imagen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7930" y="2702327"/>
              <a:ext cx="365818" cy="365818"/>
            </a:xfrm>
            <a:prstGeom prst="rect">
              <a:avLst/>
            </a:prstGeom>
          </p:spPr>
        </p:pic>
        <p:sp>
          <p:nvSpPr>
            <p:cNvPr id="16" name="Rectángulo 15"/>
            <p:cNvSpPr/>
            <p:nvPr/>
          </p:nvSpPr>
          <p:spPr>
            <a:xfrm>
              <a:off x="3368474" y="2597512"/>
              <a:ext cx="1299459" cy="553998"/>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¿Quiénes somos y qué esperamos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25" name="Grupo 24"/>
          <p:cNvGrpSpPr/>
          <p:nvPr/>
        </p:nvGrpSpPr>
        <p:grpSpPr>
          <a:xfrm>
            <a:off x="4969518" y="3050439"/>
            <a:ext cx="1585234" cy="405878"/>
            <a:chOff x="5097637" y="3084621"/>
            <a:chExt cx="1585234" cy="405878"/>
          </a:xfrm>
        </p:grpSpPr>
        <p:sp>
          <p:nvSpPr>
            <p:cNvPr id="17" name="Rectángulo 16"/>
            <p:cNvSpPr/>
            <p:nvPr/>
          </p:nvSpPr>
          <p:spPr>
            <a:xfrm>
              <a:off x="5504983" y="3090389"/>
              <a:ext cx="117788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¿Por qué estamos aquí?</a:t>
              </a:r>
              <a:endParaRPr lang="es-CO" sz="1000" dirty="0">
                <a:latin typeface="Arial" panose="020B0604020202020204" pitchFamily="34" charset="0"/>
                <a:cs typeface="Arial" panose="020B0604020202020204" pitchFamily="34" charset="0"/>
              </a:endParaRPr>
            </a:p>
          </p:txBody>
        </p:sp>
        <p:pic>
          <p:nvPicPr>
            <p:cNvPr id="19" name="Imagen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7637" y="3084621"/>
              <a:ext cx="400636" cy="400636"/>
            </a:xfrm>
            <a:prstGeom prst="rect">
              <a:avLst/>
            </a:prstGeom>
          </p:spPr>
        </p:pic>
      </p:grpSp>
      <p:grpSp>
        <p:nvGrpSpPr>
          <p:cNvPr id="26" name="Grupo 25"/>
          <p:cNvGrpSpPr/>
          <p:nvPr/>
        </p:nvGrpSpPr>
        <p:grpSpPr>
          <a:xfrm>
            <a:off x="6584195" y="3087798"/>
            <a:ext cx="1138691" cy="409310"/>
            <a:chOff x="7354252" y="3146216"/>
            <a:chExt cx="1138691" cy="409310"/>
          </a:xfrm>
        </p:grpSpPr>
        <p:sp>
          <p:nvSpPr>
            <p:cNvPr id="20" name="Rectángulo 19"/>
            <p:cNvSpPr/>
            <p:nvPr/>
          </p:nvSpPr>
          <p:spPr>
            <a:xfrm>
              <a:off x="7673620" y="3146216"/>
              <a:ext cx="819323"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Visión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pic>
          <p:nvPicPr>
            <p:cNvPr id="22" name="Imagen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4252" y="3148613"/>
              <a:ext cx="406913" cy="406913"/>
            </a:xfrm>
            <a:prstGeom prst="rect">
              <a:avLst/>
            </a:prstGeom>
          </p:spPr>
        </p:pic>
      </p:grpSp>
      <p:grpSp>
        <p:nvGrpSpPr>
          <p:cNvPr id="56" name="Grupo 55"/>
          <p:cNvGrpSpPr/>
          <p:nvPr/>
        </p:nvGrpSpPr>
        <p:grpSpPr>
          <a:xfrm>
            <a:off x="7840547" y="3091458"/>
            <a:ext cx="1425196" cy="430887"/>
            <a:chOff x="3984348" y="2840784"/>
            <a:chExt cx="1425196" cy="430887"/>
          </a:xfrm>
        </p:grpSpPr>
        <p:pic>
          <p:nvPicPr>
            <p:cNvPr id="28" name="Imagen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4007920" y="2876767"/>
              <a:ext cx="326907" cy="374052"/>
            </a:xfrm>
            <a:prstGeom prst="rect">
              <a:avLst/>
            </a:prstGeom>
          </p:spPr>
        </p:pic>
        <p:sp>
          <p:nvSpPr>
            <p:cNvPr id="30" name="Rectángulo 29"/>
            <p:cNvSpPr/>
            <p:nvPr/>
          </p:nvSpPr>
          <p:spPr>
            <a:xfrm>
              <a:off x="4358398" y="2840784"/>
              <a:ext cx="1051146" cy="430887"/>
            </a:xfrm>
            <a:prstGeom prst="rect">
              <a:avLst/>
            </a:prstGeom>
          </p:spPr>
          <p:txBody>
            <a:bodyPr wrap="square">
              <a:spAutoFit/>
            </a:bodyPr>
            <a:lstStyle/>
            <a:p>
              <a:r>
                <a:rPr lang="en-US" sz="1100" dirty="0">
                  <a:solidFill>
                    <a:schemeClr val="accent1">
                      <a:lumMod val="75000"/>
                    </a:schemeClr>
                  </a:solidFill>
                  <a:latin typeface="Arial" panose="020B0604020202020204" pitchFamily="34" charset="0"/>
                  <a:cs typeface="Arial" panose="020B0604020202020204" pitchFamily="34" charset="0"/>
                </a:rPr>
                <a:t>Definir Mapa Impacto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34" name="Grupo 33"/>
          <p:cNvGrpSpPr/>
          <p:nvPr/>
        </p:nvGrpSpPr>
        <p:grpSpPr>
          <a:xfrm>
            <a:off x="1555000" y="3747627"/>
            <a:ext cx="1150686" cy="400110"/>
            <a:chOff x="5177721" y="2663027"/>
            <a:chExt cx="1150686" cy="400110"/>
          </a:xfrm>
        </p:grpSpPr>
        <p:pic>
          <p:nvPicPr>
            <p:cNvPr id="33" name="Imagen 32"/>
            <p:cNvPicPr>
              <a:picLocks noChangeAspect="1"/>
            </p:cNvPicPr>
            <p:nvPr/>
          </p:nvPicPr>
          <p:blipFill rotWithShape="1">
            <a:blip r:embed="rId9">
              <a:extLst>
                <a:ext uri="{28A0092B-C50C-407E-A947-70E740481C1C}">
                  <a14:useLocalDpi xmlns:a14="http://schemas.microsoft.com/office/drawing/2010/main" val="0"/>
                </a:ext>
              </a:extLst>
            </a:blip>
            <a:srcRect t="-1" b="58871"/>
            <a:stretch>
              <a:fillRect/>
            </a:stretch>
          </p:blipFill>
          <p:spPr>
            <a:xfrm>
              <a:off x="5177721" y="2736758"/>
              <a:ext cx="408744" cy="168116"/>
            </a:xfrm>
            <a:prstGeom prst="rect">
              <a:avLst/>
            </a:prstGeom>
          </p:spPr>
        </p:pic>
        <p:sp>
          <p:nvSpPr>
            <p:cNvPr id="35" name="Rectángulo 34"/>
            <p:cNvSpPr/>
            <p:nvPr/>
          </p:nvSpPr>
          <p:spPr>
            <a:xfrm>
              <a:off x="5587380" y="2663027"/>
              <a:ext cx="741027"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Lista del SI/NO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58" name="Grupo 57"/>
          <p:cNvGrpSpPr/>
          <p:nvPr/>
        </p:nvGrpSpPr>
        <p:grpSpPr>
          <a:xfrm>
            <a:off x="2925756" y="3695477"/>
            <a:ext cx="1299459" cy="357611"/>
            <a:chOff x="6402758" y="2579465"/>
            <a:chExt cx="1127639" cy="357611"/>
          </a:xfrm>
        </p:grpSpPr>
        <p:pic>
          <p:nvPicPr>
            <p:cNvPr id="37" name="Imagen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02758" y="2579465"/>
              <a:ext cx="357611" cy="357611"/>
            </a:xfrm>
            <a:prstGeom prst="rect">
              <a:avLst/>
            </a:prstGeom>
          </p:spPr>
        </p:pic>
        <p:sp>
          <p:nvSpPr>
            <p:cNvPr id="39" name="Rectángulo 38"/>
            <p:cNvSpPr/>
            <p:nvPr/>
          </p:nvSpPr>
          <p:spPr>
            <a:xfrm>
              <a:off x="6711074" y="2663027"/>
              <a:ext cx="819323" cy="246221"/>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Vecindario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0" name="Grupo 59"/>
          <p:cNvGrpSpPr/>
          <p:nvPr/>
        </p:nvGrpSpPr>
        <p:grpSpPr>
          <a:xfrm>
            <a:off x="4402602" y="3684734"/>
            <a:ext cx="1159299" cy="421805"/>
            <a:chOff x="7486944" y="3002886"/>
            <a:chExt cx="1159299" cy="421805"/>
          </a:xfrm>
        </p:grpSpPr>
        <p:pic>
          <p:nvPicPr>
            <p:cNvPr id="40" name="Imagen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86944" y="3002886"/>
              <a:ext cx="338554" cy="338554"/>
            </a:xfrm>
            <a:prstGeom prst="rect">
              <a:avLst/>
            </a:prstGeom>
          </p:spPr>
        </p:pic>
        <p:sp>
          <p:nvSpPr>
            <p:cNvPr id="42" name="Rectángulo 41"/>
            <p:cNvSpPr/>
            <p:nvPr/>
          </p:nvSpPr>
          <p:spPr>
            <a:xfrm>
              <a:off x="7825498" y="3024581"/>
              <a:ext cx="82074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Identificar Riesgos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1" name="Grupo 60"/>
          <p:cNvGrpSpPr/>
          <p:nvPr/>
        </p:nvGrpSpPr>
        <p:grpSpPr>
          <a:xfrm>
            <a:off x="5739158" y="3682974"/>
            <a:ext cx="1088232" cy="400110"/>
            <a:chOff x="7942307" y="3502214"/>
            <a:chExt cx="1088232" cy="400110"/>
          </a:xfrm>
        </p:grpSpPr>
        <p:pic>
          <p:nvPicPr>
            <p:cNvPr id="43" name="Imagen 4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42307" y="3524481"/>
              <a:ext cx="314489" cy="314489"/>
            </a:xfrm>
            <a:prstGeom prst="rect">
              <a:avLst/>
            </a:prstGeom>
          </p:spPr>
        </p:pic>
        <p:sp>
          <p:nvSpPr>
            <p:cNvPr id="45" name="Rectángulo 44"/>
            <p:cNvSpPr/>
            <p:nvPr/>
          </p:nvSpPr>
          <p:spPr>
            <a:xfrm>
              <a:off x="8215098" y="3502214"/>
              <a:ext cx="8154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Entrega de Valor</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5" name="Grupo 64"/>
          <p:cNvGrpSpPr/>
          <p:nvPr/>
        </p:nvGrpSpPr>
        <p:grpSpPr>
          <a:xfrm>
            <a:off x="6964787" y="3711886"/>
            <a:ext cx="1453371" cy="400110"/>
            <a:chOff x="8274060" y="3979847"/>
            <a:chExt cx="1140109" cy="400110"/>
          </a:xfrm>
        </p:grpSpPr>
        <p:pic>
          <p:nvPicPr>
            <p:cNvPr id="47" name="Imagen 46"/>
            <p:cNvPicPr>
              <a:picLocks noChangeAspect="1"/>
            </p:cNvPicPr>
            <p:nvPr/>
          </p:nvPicPr>
          <p:blipFill rotWithShape="1">
            <a:blip r:embed="rId13">
              <a:clrChange>
                <a:clrFrom>
                  <a:srgbClr val="FDFDFD"/>
                </a:clrFrom>
                <a:clrTo>
                  <a:srgbClr val="FDFDFD">
                    <a:alpha val="0"/>
                  </a:srgbClr>
                </a:clrTo>
              </a:clrChange>
              <a:extLst>
                <a:ext uri="{BEBA8EAE-BF5A-486C-A8C5-ECC9F3942E4B}">
                  <a14:imgProps xmlns:a14="http://schemas.microsoft.com/office/drawing/2010/main">
                    <a14:imgLayer r:embed="rId14">
                      <a14:imgEffect>
                        <a14:saturation sat="0"/>
                      </a14:imgEffect>
                    </a14:imgLayer>
                  </a14:imgProps>
                </a:ext>
              </a:extLst>
            </a:blip>
            <a:srcRect l="5992" t="41501" r="89566" b="50418"/>
            <a:stretch>
              <a:fillRect/>
            </a:stretch>
          </p:blipFill>
          <p:spPr>
            <a:xfrm>
              <a:off x="8274060" y="3979847"/>
              <a:ext cx="348758" cy="280796"/>
            </a:xfrm>
            <a:prstGeom prst="rect">
              <a:avLst/>
            </a:prstGeom>
          </p:spPr>
        </p:pic>
        <p:sp>
          <p:nvSpPr>
            <p:cNvPr id="48" name="Rectángulo 47"/>
            <p:cNvSpPr/>
            <p:nvPr/>
          </p:nvSpPr>
          <p:spPr>
            <a:xfrm>
              <a:off x="8598728" y="3979847"/>
              <a:ext cx="8154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Crear </a:t>
              </a:r>
              <a:r>
                <a:rPr lang="en-US" sz="1000" dirty="0" err="1">
                  <a:solidFill>
                    <a:schemeClr val="accent1">
                      <a:lumMod val="75000"/>
                    </a:schemeClr>
                  </a:solidFill>
                  <a:latin typeface="Arial" panose="020B0604020202020204" pitchFamily="34" charset="0"/>
                  <a:cs typeface="Arial" panose="020B0604020202020204" pitchFamily="34" charset="0"/>
                </a:rPr>
                <a:t>Story</a:t>
              </a:r>
              <a:r>
                <a:rPr lang="en-US" sz="1000" dirty="0">
                  <a:solidFill>
                    <a:schemeClr val="accent1">
                      <a:lumMod val="75000"/>
                    </a:schemeClr>
                  </a:solidFill>
                  <a:latin typeface="Arial" panose="020B0604020202020204" pitchFamily="34" charset="0"/>
                  <a:cs typeface="Arial" panose="020B0604020202020204" pitchFamily="34" charset="0"/>
                </a:rPr>
                <a:t> </a:t>
              </a:r>
              <a:r>
                <a:rPr lang="en-US" sz="1000" dirty="0" err="1">
                  <a:solidFill>
                    <a:schemeClr val="accent1">
                      <a:lumMod val="75000"/>
                    </a:schemeClr>
                  </a:solidFill>
                  <a:latin typeface="Arial" panose="020B0604020202020204" pitchFamily="34" charset="0"/>
                  <a:cs typeface="Arial" panose="020B0604020202020204" pitchFamily="34" charset="0"/>
                </a:rPr>
                <a:t>Mapping</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6" name="Grupo 65"/>
          <p:cNvGrpSpPr/>
          <p:nvPr/>
        </p:nvGrpSpPr>
        <p:grpSpPr>
          <a:xfrm>
            <a:off x="8438582" y="3711886"/>
            <a:ext cx="1654322" cy="400110"/>
            <a:chOff x="8460484" y="4528024"/>
            <a:chExt cx="1262636" cy="400110"/>
          </a:xfrm>
        </p:grpSpPr>
        <p:pic>
          <p:nvPicPr>
            <p:cNvPr id="49" name="Imagen 4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60484" y="4572081"/>
              <a:ext cx="324668" cy="324668"/>
            </a:xfrm>
            <a:prstGeom prst="rect">
              <a:avLst/>
            </a:prstGeom>
          </p:spPr>
        </p:pic>
        <p:sp>
          <p:nvSpPr>
            <p:cNvPr id="51" name="Rectángulo 50"/>
            <p:cNvSpPr/>
            <p:nvPr/>
          </p:nvSpPr>
          <p:spPr>
            <a:xfrm>
              <a:off x="8785152" y="4528024"/>
              <a:ext cx="93796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Definir Mínimo Producto Viable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7" name="Grupo 66"/>
          <p:cNvGrpSpPr/>
          <p:nvPr/>
        </p:nvGrpSpPr>
        <p:grpSpPr>
          <a:xfrm>
            <a:off x="1596690" y="4380212"/>
            <a:ext cx="1288966" cy="400110"/>
            <a:chOff x="8679541" y="4963935"/>
            <a:chExt cx="1288966" cy="400110"/>
          </a:xfrm>
        </p:grpSpPr>
        <p:pic>
          <p:nvPicPr>
            <p:cNvPr id="52" name="Imagen 5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79541" y="4975582"/>
              <a:ext cx="326907" cy="326907"/>
            </a:xfrm>
            <a:prstGeom prst="rect">
              <a:avLst/>
            </a:prstGeom>
          </p:spPr>
        </p:pic>
        <p:sp>
          <p:nvSpPr>
            <p:cNvPr id="54" name="Rectángulo 53"/>
            <p:cNvSpPr/>
            <p:nvPr/>
          </p:nvSpPr>
          <p:spPr>
            <a:xfrm>
              <a:off x="9030539" y="4963935"/>
              <a:ext cx="93796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Definir Plan de </a:t>
              </a:r>
              <a:r>
                <a:rPr lang="en-US" sz="1000" dirty="0" err="1">
                  <a:solidFill>
                    <a:schemeClr val="accent1">
                      <a:lumMod val="75000"/>
                    </a:schemeClr>
                  </a:solidFill>
                  <a:latin typeface="Arial" panose="020B0604020202020204" pitchFamily="34" charset="0"/>
                  <a:cs typeface="Arial" panose="020B0604020202020204" pitchFamily="34" charset="0"/>
                </a:rPr>
                <a:t>Release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8" name="Grupo 67"/>
          <p:cNvGrpSpPr/>
          <p:nvPr/>
        </p:nvGrpSpPr>
        <p:grpSpPr>
          <a:xfrm>
            <a:off x="2912578" y="4372637"/>
            <a:ext cx="1657401" cy="400110"/>
            <a:chOff x="8842994" y="5379906"/>
            <a:chExt cx="1435391" cy="400110"/>
          </a:xfrm>
        </p:grpSpPr>
        <p:pic>
          <p:nvPicPr>
            <p:cNvPr id="55" name="Imagen 5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842994" y="5436422"/>
              <a:ext cx="314490" cy="314490"/>
            </a:xfrm>
            <a:prstGeom prst="rect">
              <a:avLst/>
            </a:prstGeom>
          </p:spPr>
        </p:pic>
        <p:sp>
          <p:nvSpPr>
            <p:cNvPr id="57" name="Rectángulo 56"/>
            <p:cNvSpPr/>
            <p:nvPr/>
          </p:nvSpPr>
          <p:spPr>
            <a:xfrm>
              <a:off x="9152990" y="5379906"/>
              <a:ext cx="112539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Diseño Experiencia Usuario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86" name="Grupo 85"/>
          <p:cNvGrpSpPr/>
          <p:nvPr/>
        </p:nvGrpSpPr>
        <p:grpSpPr>
          <a:xfrm>
            <a:off x="4759420" y="4372637"/>
            <a:ext cx="1559597" cy="400110"/>
            <a:chOff x="3981125" y="4306255"/>
            <a:chExt cx="1559597" cy="400110"/>
          </a:xfrm>
        </p:grpSpPr>
        <p:pic>
          <p:nvPicPr>
            <p:cNvPr id="70" name="Imagen 6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81125" y="4373635"/>
              <a:ext cx="326907" cy="326907"/>
            </a:xfrm>
            <a:prstGeom prst="rect">
              <a:avLst/>
            </a:prstGeom>
          </p:spPr>
        </p:pic>
        <p:sp>
          <p:nvSpPr>
            <p:cNvPr id="71" name="Rectángulo 70"/>
            <p:cNvSpPr/>
            <p:nvPr/>
          </p:nvSpPr>
          <p:spPr>
            <a:xfrm>
              <a:off x="4308032" y="4306255"/>
              <a:ext cx="1232690"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Definir Arquitectura Base</a:t>
              </a:r>
            </a:p>
          </p:txBody>
        </p:sp>
      </p:grpSp>
      <p:grpSp>
        <p:nvGrpSpPr>
          <p:cNvPr id="85" name="Grupo 84"/>
          <p:cNvGrpSpPr/>
          <p:nvPr/>
        </p:nvGrpSpPr>
        <p:grpSpPr>
          <a:xfrm>
            <a:off x="6367688" y="4389044"/>
            <a:ext cx="1443413" cy="415943"/>
            <a:chOff x="5062203" y="4349919"/>
            <a:chExt cx="933006" cy="415943"/>
          </a:xfrm>
        </p:grpSpPr>
        <p:pic>
          <p:nvPicPr>
            <p:cNvPr id="73" name="Imagen 7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062203" y="4349919"/>
              <a:ext cx="318979" cy="389156"/>
            </a:xfrm>
            <a:prstGeom prst="rect">
              <a:avLst/>
            </a:prstGeom>
          </p:spPr>
        </p:pic>
        <p:sp>
          <p:nvSpPr>
            <p:cNvPr id="74" name="Rectángulo 73"/>
            <p:cNvSpPr/>
            <p:nvPr/>
          </p:nvSpPr>
          <p:spPr>
            <a:xfrm>
              <a:off x="5349924" y="4365752"/>
              <a:ext cx="645285"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Definir Acuerdos</a:t>
              </a:r>
            </a:p>
          </p:txBody>
        </p:sp>
      </p:grpSp>
      <p:grpSp>
        <p:nvGrpSpPr>
          <p:cNvPr id="84" name="Grupo 83"/>
          <p:cNvGrpSpPr/>
          <p:nvPr/>
        </p:nvGrpSpPr>
        <p:grpSpPr>
          <a:xfrm>
            <a:off x="7785688" y="4309572"/>
            <a:ext cx="1227792" cy="412601"/>
            <a:chOff x="6060498" y="4338196"/>
            <a:chExt cx="1227792" cy="412601"/>
          </a:xfrm>
        </p:grpSpPr>
        <p:sp>
          <p:nvSpPr>
            <p:cNvPr id="76" name="Rectángulo 75"/>
            <p:cNvSpPr/>
            <p:nvPr/>
          </p:nvSpPr>
          <p:spPr>
            <a:xfrm>
              <a:off x="6432952" y="4459160"/>
              <a:ext cx="855338" cy="246221"/>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Ambientes</a:t>
              </a:r>
            </a:p>
          </p:txBody>
        </p:sp>
        <p:pic>
          <p:nvPicPr>
            <p:cNvPr id="78" name="Imagen 7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60498" y="4338196"/>
              <a:ext cx="412601" cy="412601"/>
            </a:xfrm>
            <a:prstGeom prst="rect">
              <a:avLst/>
            </a:prstGeom>
          </p:spPr>
        </p:pic>
      </p:grpSp>
      <p:grpSp>
        <p:nvGrpSpPr>
          <p:cNvPr id="87" name="Grupo 86"/>
          <p:cNvGrpSpPr/>
          <p:nvPr/>
        </p:nvGrpSpPr>
        <p:grpSpPr>
          <a:xfrm>
            <a:off x="9111444" y="4266256"/>
            <a:ext cx="1278628" cy="488754"/>
            <a:chOff x="7435963" y="4364799"/>
            <a:chExt cx="1278628" cy="488754"/>
          </a:xfrm>
        </p:grpSpPr>
        <p:sp>
          <p:nvSpPr>
            <p:cNvPr id="79" name="Rectángulo 78"/>
            <p:cNvSpPr/>
            <p:nvPr/>
          </p:nvSpPr>
          <p:spPr>
            <a:xfrm>
              <a:off x="7824168" y="4453443"/>
              <a:ext cx="890423"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Reflexión Final</a:t>
              </a:r>
            </a:p>
          </p:txBody>
        </p:sp>
        <p:pic>
          <p:nvPicPr>
            <p:cNvPr id="81" name="Imagen 8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435963" y="4364799"/>
              <a:ext cx="412601" cy="412601"/>
            </a:xfrm>
            <a:prstGeom prst="rect">
              <a:avLst/>
            </a:prstGeom>
          </p:spPr>
        </p:pic>
      </p:grpSp>
      <p:sp>
        <p:nvSpPr>
          <p:cNvPr id="89" name="CuadroTexto 88"/>
          <p:cNvSpPr txBox="1"/>
          <p:nvPr/>
        </p:nvSpPr>
        <p:spPr>
          <a:xfrm>
            <a:off x="1470150" y="5340512"/>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91" name="CuadroTexto 90"/>
          <p:cNvSpPr txBox="1"/>
          <p:nvPr/>
        </p:nvSpPr>
        <p:spPr>
          <a:xfrm>
            <a:off x="1470151" y="2693176"/>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92" name="CuadroTexto 91"/>
          <p:cNvSpPr txBox="1"/>
          <p:nvPr/>
        </p:nvSpPr>
        <p:spPr>
          <a:xfrm>
            <a:off x="1470151" y="1528349"/>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grpSp>
        <p:nvGrpSpPr>
          <p:cNvPr id="106" name="Grupo 105"/>
          <p:cNvGrpSpPr/>
          <p:nvPr/>
        </p:nvGrpSpPr>
        <p:grpSpPr>
          <a:xfrm>
            <a:off x="1648727" y="5870303"/>
            <a:ext cx="1385757" cy="418072"/>
            <a:chOff x="1656644" y="5895455"/>
            <a:chExt cx="1385757" cy="418072"/>
          </a:xfrm>
        </p:grpSpPr>
        <p:pic>
          <p:nvPicPr>
            <p:cNvPr id="94" name="Imagen 9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656644" y="5895455"/>
              <a:ext cx="340253" cy="340253"/>
            </a:xfrm>
            <a:prstGeom prst="rect">
              <a:avLst/>
            </a:prstGeom>
          </p:spPr>
        </p:pic>
        <p:sp>
          <p:nvSpPr>
            <p:cNvPr id="95" name="Rectángulo 94"/>
            <p:cNvSpPr/>
            <p:nvPr/>
          </p:nvSpPr>
          <p:spPr>
            <a:xfrm>
              <a:off x="1996896" y="5913417"/>
              <a:ext cx="104550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Informe </a:t>
              </a:r>
              <a:r>
                <a:rPr lang="en-US" sz="1000" dirty="0" err="1">
                  <a:solidFill>
                    <a:schemeClr val="accent1">
                      <a:lumMod val="75000"/>
                    </a:schemeClr>
                  </a:solidFill>
                  <a:latin typeface="Arial" panose="020B0604020202020204" pitchFamily="34" charset="0"/>
                  <a:cs typeface="Arial" panose="020B0604020202020204" pitchFamily="34" charset="0"/>
                </a:rPr>
                <a:t>Inception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7" name="Grupo 106"/>
          <p:cNvGrpSpPr/>
          <p:nvPr/>
        </p:nvGrpSpPr>
        <p:grpSpPr>
          <a:xfrm>
            <a:off x="3421891" y="5833496"/>
            <a:ext cx="1107371" cy="400110"/>
            <a:chOff x="2736600" y="5913416"/>
            <a:chExt cx="1107371" cy="400110"/>
          </a:xfrm>
        </p:grpSpPr>
        <p:pic>
          <p:nvPicPr>
            <p:cNvPr id="99" name="Imagen 9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736600" y="5923378"/>
              <a:ext cx="380186" cy="380186"/>
            </a:xfrm>
            <a:prstGeom prst="rect">
              <a:avLst/>
            </a:prstGeom>
          </p:spPr>
        </p:pic>
        <p:sp>
          <p:nvSpPr>
            <p:cNvPr id="100" name="Rectángulo 99"/>
            <p:cNvSpPr/>
            <p:nvPr/>
          </p:nvSpPr>
          <p:spPr>
            <a:xfrm>
              <a:off x="3135181" y="5913416"/>
              <a:ext cx="708790"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Historias Usuario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9" name="Grupo 108"/>
          <p:cNvGrpSpPr/>
          <p:nvPr/>
        </p:nvGrpSpPr>
        <p:grpSpPr>
          <a:xfrm>
            <a:off x="4997015" y="5845151"/>
            <a:ext cx="1008146" cy="440859"/>
            <a:chOff x="3871236" y="5862264"/>
            <a:chExt cx="1008146" cy="440859"/>
          </a:xfrm>
        </p:grpSpPr>
        <p:pic>
          <p:nvPicPr>
            <p:cNvPr id="1028" name="Picture 4" descr="Resultado de imagen para backlog ico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871236" y="5862264"/>
              <a:ext cx="440859" cy="440859"/>
            </a:xfrm>
            <a:prstGeom prst="rect">
              <a:avLst/>
            </a:prstGeom>
            <a:noFill/>
            <a:extLst>
              <a:ext uri="{909E8E84-426E-40DD-AFC4-6F175D3DCCD1}">
                <a14:hiddenFill xmlns:a14="http://schemas.microsoft.com/office/drawing/2010/main">
                  <a:solidFill>
                    <a:srgbClr val="FFFFFF"/>
                  </a:solidFill>
                </a14:hiddenFill>
              </a:ext>
            </a:extLst>
          </p:spPr>
        </p:pic>
        <p:sp>
          <p:nvSpPr>
            <p:cNvPr id="102" name="Rectángulo 101"/>
            <p:cNvSpPr/>
            <p:nvPr/>
          </p:nvSpPr>
          <p:spPr>
            <a:xfrm>
              <a:off x="4170592" y="5974971"/>
              <a:ext cx="708790" cy="246221"/>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Backlog</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8" name="Grupo 107"/>
          <p:cNvGrpSpPr/>
          <p:nvPr/>
        </p:nvGrpSpPr>
        <p:grpSpPr>
          <a:xfrm>
            <a:off x="6690913" y="5843311"/>
            <a:ext cx="1228745" cy="438761"/>
            <a:chOff x="4915102" y="5933647"/>
            <a:chExt cx="1228745" cy="438761"/>
          </a:xfrm>
        </p:grpSpPr>
        <p:pic>
          <p:nvPicPr>
            <p:cNvPr id="1030" name="Picture 6" descr="Resultado de imagen para backlog icon"/>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915102" y="5933647"/>
              <a:ext cx="400604" cy="400604"/>
            </a:xfrm>
            <a:prstGeom prst="rect">
              <a:avLst/>
            </a:prstGeom>
            <a:noFill/>
            <a:extLst>
              <a:ext uri="{909E8E84-426E-40DD-AFC4-6F175D3DCCD1}">
                <a14:hiddenFill xmlns:a14="http://schemas.microsoft.com/office/drawing/2010/main">
                  <a:solidFill>
                    <a:srgbClr val="FFFFFF"/>
                  </a:solidFill>
                </a14:hiddenFill>
              </a:ext>
            </a:extLst>
          </p:spPr>
        </p:pic>
        <p:sp>
          <p:nvSpPr>
            <p:cNvPr id="104" name="Rectángulo 103"/>
            <p:cNvSpPr/>
            <p:nvPr/>
          </p:nvSpPr>
          <p:spPr>
            <a:xfrm>
              <a:off x="5359806" y="5972298"/>
              <a:ext cx="7840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Lista Asistencia</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pic>
        <p:nvPicPr>
          <p:cNvPr id="111" name="Imagen 11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585811" y="5868436"/>
            <a:ext cx="465780" cy="465780"/>
          </a:xfrm>
          <a:prstGeom prst="rect">
            <a:avLst/>
          </a:prstGeom>
        </p:spPr>
      </p:pic>
      <p:sp>
        <p:nvSpPr>
          <p:cNvPr id="117" name="Rectángulo 116"/>
          <p:cNvSpPr/>
          <p:nvPr/>
        </p:nvSpPr>
        <p:spPr>
          <a:xfrm>
            <a:off x="9196726" y="5952422"/>
            <a:ext cx="1193346"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Mínimo Producto Viable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
        <p:nvSpPr>
          <p:cNvPr id="90" name="Rectángulo: esquinas redondeadas 89">
            <a:hlinkClick r:id="rId27" action="ppaction://hlinksldjump"/>
            <a:extLst>
              <a:ext uri="{FF2B5EF4-FFF2-40B4-BE49-F238E27FC236}">
                <a16:creationId xmlns:a16="http://schemas.microsoft.com/office/drawing/2014/main" id="{29678962-6A6A-475F-A59C-B6130D568948}"/>
              </a:ext>
            </a:extLst>
          </p:cNvPr>
          <p:cNvSpPr/>
          <p:nvPr/>
        </p:nvSpPr>
        <p:spPr>
          <a:xfrm>
            <a:off x="10093415" y="594812"/>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PI Planning</a:t>
            </a:r>
            <a:endParaRPr lang="es-CO" b="1" dirty="0">
              <a:solidFill>
                <a:srgbClr val="AD198D"/>
              </a:solidFill>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 un PI </a:t>
            </a:r>
            <a:r>
              <a:rPr lang="es-ES" altLang="en-US" dirty="0" err="1"/>
              <a:t>Planning</a:t>
            </a:r>
            <a:r>
              <a:rPr lang="es-ES" altLang="en-US" dirty="0"/>
              <a:t>?</a:t>
            </a:r>
          </a:p>
        </p:txBody>
      </p:sp>
      <p:sp>
        <p:nvSpPr>
          <p:cNvPr id="9" name="Proceso alternativo 8"/>
          <p:cNvSpPr/>
          <p:nvPr/>
        </p:nvSpPr>
        <p:spPr>
          <a:xfrm>
            <a:off x="645795" y="3125470"/>
            <a:ext cx="2552700" cy="3058795"/>
          </a:xfrm>
          <a:prstGeom prst="flowChartAlternateProcess">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El PI </a:t>
            </a:r>
            <a:r>
              <a:rPr lang="es-ES" altLang="en-US" dirty="0" err="1">
                <a:solidFill>
                  <a:schemeClr val="tx1"/>
                </a:solidFill>
              </a:rPr>
              <a:t>planning</a:t>
            </a:r>
            <a:r>
              <a:rPr lang="es-ES" altLang="en-US" dirty="0">
                <a:solidFill>
                  <a:schemeClr val="tx1"/>
                </a:solidFill>
              </a:rPr>
              <a:t> es una reunión de planeación del trabajo a realizar por un periodo de tiempo. Esta planeación debe estar alineada a los objetivos, propósito y misión de la organización.</a:t>
            </a:r>
          </a:p>
          <a:p>
            <a:pPr algn="ctr"/>
            <a:endParaRPr lang="es-ES" altLang="en-US" dirty="0"/>
          </a:p>
        </p:txBody>
      </p:sp>
      <p:sp>
        <p:nvSpPr>
          <p:cNvPr id="10" name="Llamada de óvalo 9"/>
          <p:cNvSpPr/>
          <p:nvPr/>
        </p:nvSpPr>
        <p:spPr>
          <a:xfrm>
            <a:off x="4201160" y="1589405"/>
            <a:ext cx="2078355" cy="1047115"/>
          </a:xfrm>
          <a:prstGeom prst="wedgeEllipseCallou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3964305" y="3125470"/>
            <a:ext cx="2552700" cy="3058795"/>
          </a:xfrm>
          <a:prstGeom prst="flowChartAlternate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En el PI </a:t>
            </a:r>
            <a:r>
              <a:rPr lang="es-ES" altLang="en-US" dirty="0" err="1">
                <a:solidFill>
                  <a:schemeClr val="tx1"/>
                </a:solidFill>
              </a:rPr>
              <a:t>Planning</a:t>
            </a:r>
            <a:r>
              <a:rPr lang="es-ES" altLang="en-US" dirty="0">
                <a:solidFill>
                  <a:schemeClr val="tx1"/>
                </a:solidFill>
              </a:rPr>
              <a:t> participan los siguientes Roles:</a:t>
            </a:r>
          </a:p>
          <a:p>
            <a:pPr marL="285750" indent="-285750">
              <a:buFont typeface="Wingdings" panose="05000000000000000000" charset="0"/>
              <a:buChar char=""/>
            </a:pPr>
            <a:r>
              <a:rPr lang="es-ES" altLang="en-US" dirty="0" err="1">
                <a:solidFill>
                  <a:schemeClr val="tx1"/>
                </a:solidFill>
              </a:rPr>
              <a:t>Bussiness</a:t>
            </a:r>
            <a:r>
              <a:rPr lang="es-ES" altLang="en-US" dirty="0">
                <a:solidFill>
                  <a:schemeClr val="tx1"/>
                </a:solidFill>
              </a:rPr>
              <a:t> Owner</a:t>
            </a:r>
          </a:p>
          <a:p>
            <a:pPr marL="285750" indent="-285750">
              <a:buFont typeface="Wingdings" panose="05000000000000000000" charset="0"/>
              <a:buChar char=""/>
            </a:pPr>
            <a:r>
              <a:rPr lang="es-ES" altLang="en-US" dirty="0">
                <a:solidFill>
                  <a:schemeClr val="tx1"/>
                </a:solidFill>
              </a:rPr>
              <a:t>RTE</a:t>
            </a:r>
          </a:p>
          <a:p>
            <a:pPr marL="285750" indent="-285750">
              <a:buFont typeface="Wingdings" panose="05000000000000000000" charset="0"/>
              <a:buChar char=""/>
            </a:pPr>
            <a:r>
              <a:rPr lang="es-ES" altLang="en-US" dirty="0">
                <a:solidFill>
                  <a:schemeClr val="tx1"/>
                </a:solidFill>
              </a:rPr>
              <a:t>PM (</a:t>
            </a:r>
            <a:r>
              <a:rPr lang="es-ES" altLang="en-US" dirty="0" err="1">
                <a:solidFill>
                  <a:schemeClr val="tx1"/>
                </a:solidFill>
              </a:rPr>
              <a:t>Product</a:t>
            </a:r>
            <a:r>
              <a:rPr lang="es-ES" altLang="en-US" dirty="0">
                <a:solidFill>
                  <a:schemeClr val="tx1"/>
                </a:solidFill>
              </a:rPr>
              <a:t> </a:t>
            </a:r>
            <a:r>
              <a:rPr lang="es-ES" altLang="en-US" dirty="0" err="1">
                <a:solidFill>
                  <a:schemeClr val="tx1"/>
                </a:solidFill>
              </a:rPr>
              <a:t>Managment</a:t>
            </a:r>
            <a:r>
              <a:rPr lang="es-ES" altLang="en-US" dirty="0">
                <a:solidFill>
                  <a:schemeClr val="tx1"/>
                </a:solidFill>
              </a:rPr>
              <a:t>)</a:t>
            </a:r>
          </a:p>
          <a:p>
            <a:pPr marL="285750" indent="-285750">
              <a:buFont typeface="Wingdings" panose="05000000000000000000" charset="0"/>
              <a:buChar char=""/>
            </a:pPr>
            <a:r>
              <a:rPr lang="es-ES" altLang="en-US" dirty="0" err="1">
                <a:solidFill>
                  <a:schemeClr val="tx1"/>
                </a:solidFill>
              </a:rPr>
              <a:t>System</a:t>
            </a:r>
            <a:r>
              <a:rPr lang="es-ES" altLang="en-US" dirty="0">
                <a:solidFill>
                  <a:schemeClr val="tx1"/>
                </a:solidFill>
              </a:rPr>
              <a:t> </a:t>
            </a:r>
            <a:r>
              <a:rPr lang="es-ES" altLang="en-US" dirty="0" err="1">
                <a:solidFill>
                  <a:schemeClr val="tx1"/>
                </a:solidFill>
              </a:rPr>
              <a:t>Architecture</a:t>
            </a:r>
            <a:endParaRPr lang="es-ES" altLang="en-US" dirty="0">
              <a:solidFill>
                <a:schemeClr val="tx1"/>
              </a:solidFill>
            </a:endParaRPr>
          </a:p>
          <a:p>
            <a:pPr marL="285750" indent="-285750">
              <a:buFont typeface="Wingdings" panose="05000000000000000000" charset="0"/>
              <a:buChar char=""/>
            </a:pPr>
            <a:r>
              <a:rPr lang="es-ES" altLang="en-US" dirty="0">
                <a:solidFill>
                  <a:schemeClr val="tx1"/>
                </a:solidFill>
              </a:rPr>
              <a:t>Agile </a:t>
            </a:r>
            <a:r>
              <a:rPr lang="es-ES" altLang="en-US" dirty="0" err="1">
                <a:solidFill>
                  <a:schemeClr val="tx1"/>
                </a:solidFill>
              </a:rPr>
              <a:t>Teams</a:t>
            </a:r>
            <a:endParaRPr lang="es-ES" altLang="en-US" dirty="0">
              <a:solidFill>
                <a:schemeClr val="tx1"/>
              </a:solidFill>
            </a:endParaRPr>
          </a:p>
        </p:txBody>
      </p:sp>
      <p:pic>
        <p:nvPicPr>
          <p:cNvPr id="10244" name="Picture 4"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31050" y="3667760"/>
            <a:ext cx="4114800" cy="1974850"/>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esquinas redondeadas 12">
            <a:hlinkClick r:id="rId3" action="ppaction://hlinksldjump"/>
            <a:extLst>
              <a:ext uri="{FF2B5EF4-FFF2-40B4-BE49-F238E27FC236}">
                <a16:creationId xmlns:a16="http://schemas.microsoft.com/office/drawing/2014/main" id="{DE26720C-8E51-43B5-BA83-27495F0B530D}"/>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364808"/>
            <a:ext cx="10661651" cy="103225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a:solidFill>
                  <a:srgbClr val="AD198D"/>
                </a:solidFill>
                <a:sym typeface="+mn-ea"/>
              </a:rPr>
              <a:t>PI Planning - Objetivos</a:t>
            </a:r>
            <a:endParaRPr lang="es-CO" b="1" dirty="0">
              <a:solidFill>
                <a:srgbClr val="AD198D"/>
              </a:solidFill>
            </a:endParaRPr>
          </a:p>
        </p:txBody>
      </p:sp>
      <p:sp>
        <p:nvSpPr>
          <p:cNvPr id="3" name="Cuadro de texto 2"/>
          <p:cNvSpPr txBox="1"/>
          <p:nvPr/>
        </p:nvSpPr>
        <p:spPr>
          <a:xfrm>
            <a:off x="4144010" y="1691005"/>
            <a:ext cx="5350510" cy="1005205"/>
          </a:xfrm>
          <a:prstGeom prst="rect">
            <a:avLst/>
          </a:prstGeom>
          <a:noFill/>
        </p:spPr>
        <p:txBody>
          <a:bodyPr wrap="square" tIns="36195" rtlCol="0">
            <a:spAutoFit/>
          </a:bodyPr>
          <a:lstStyle/>
          <a:p>
            <a:pPr algn="just">
              <a:lnSpc>
                <a:spcPct val="100000"/>
              </a:lnSpc>
            </a:pPr>
            <a:endParaRPr lang="es-ES" altLang="en-US" sz="2000"/>
          </a:p>
          <a:p>
            <a:pPr algn="just">
              <a:lnSpc>
                <a:spcPct val="100000"/>
              </a:lnSpc>
            </a:pPr>
            <a:endParaRPr lang="es-ES" altLang="en-US" sz="2000" b="1">
              <a:latin typeface="Cambria Math" panose="02040503050406030204" charset="0"/>
            </a:endParaRPr>
          </a:p>
          <a:p>
            <a:pPr marL="285750" indent="-285750" algn="just">
              <a:lnSpc>
                <a:spcPct val="100000"/>
              </a:lnSpc>
              <a:buFont typeface="Arial" panose="020B0604020202020204" pitchFamily="34" charset="0"/>
              <a:buChar char="•"/>
            </a:pPr>
            <a:endParaRPr lang="es-ES" altLang="en-US" sz="2000" b="1">
              <a:latin typeface="Cambria Math" panose="02040503050406030204" charset="0"/>
            </a:endParaRPr>
          </a:p>
        </p:txBody>
      </p:sp>
      <p:sp>
        <p:nvSpPr>
          <p:cNvPr id="19" name="Cuadro de texto 18"/>
          <p:cNvSpPr txBox="1"/>
          <p:nvPr/>
        </p:nvSpPr>
        <p:spPr>
          <a:xfrm>
            <a:off x="645795" y="1691005"/>
            <a:ext cx="5805805" cy="4246245"/>
          </a:xfrm>
          <a:prstGeom prst="rect">
            <a:avLst/>
          </a:prstGeom>
          <a:noFill/>
        </p:spPr>
        <p:txBody>
          <a:bodyPr wrap="square" rtlCol="0">
            <a:spAutoFit/>
          </a:bodyPr>
          <a:lstStyle/>
          <a:p>
            <a:pPr algn="just"/>
            <a:r>
              <a:rPr lang="es-ES" altLang="en-US" dirty="0"/>
              <a:t>Para que el resultado de un PI sea exitoso, al finalizar se debe conseguir: </a:t>
            </a:r>
          </a:p>
          <a:p>
            <a:pPr marL="285750" indent="-285750" algn="just">
              <a:buFont typeface="Wingdings" panose="05000000000000000000" charset="0"/>
              <a:buChar char=""/>
            </a:pPr>
            <a:endParaRPr lang="es-ES" altLang="en-US" dirty="0"/>
          </a:p>
          <a:p>
            <a:pPr marL="285750" indent="-285750" algn="just">
              <a:buFont typeface="Wingdings" panose="05000000000000000000" charset="0"/>
              <a:buChar char=""/>
            </a:pPr>
            <a:r>
              <a:rPr lang="es-ES" altLang="en-US" dirty="0"/>
              <a:t>Los objetivos comprometidos por el equipo deben alinearse con el objetivo del PI, este debe ser </a:t>
            </a:r>
            <a:r>
              <a:rPr lang="es-ES" altLang="en-US" b="1" dirty="0"/>
              <a:t>SMART</a:t>
            </a:r>
            <a:r>
              <a:rPr lang="es-ES" altLang="en-US" dirty="0"/>
              <a:t> y debe aportar a conseguir el valor asignado por los </a:t>
            </a:r>
            <a:r>
              <a:rPr lang="es-ES" altLang="en-US" dirty="0" err="1"/>
              <a:t>Bussines</a:t>
            </a:r>
            <a:r>
              <a:rPr lang="es-ES" altLang="en-US" dirty="0"/>
              <a:t> </a:t>
            </a:r>
            <a:r>
              <a:rPr lang="es-ES" altLang="en-US" dirty="0" err="1"/>
              <a:t>Owners</a:t>
            </a:r>
            <a:r>
              <a:rPr lang="es-ES" altLang="en-US" dirty="0"/>
              <a:t>. </a:t>
            </a:r>
          </a:p>
          <a:p>
            <a:pPr marL="285750" indent="-285750" algn="just">
              <a:buFont typeface="Wingdings" panose="05000000000000000000" charset="0"/>
              <a:buChar char=""/>
            </a:pPr>
            <a:r>
              <a:rPr lang="es-ES" altLang="en-US" dirty="0"/>
              <a:t>Al finalizar el PI se obtiene, el </a:t>
            </a:r>
            <a:r>
              <a:rPr lang="es-ES" altLang="en-US" b="1" dirty="0" err="1">
                <a:solidFill>
                  <a:schemeClr val="tx1"/>
                </a:solidFill>
              </a:rPr>
              <a:t>Program</a:t>
            </a:r>
            <a:r>
              <a:rPr lang="es-ES" altLang="en-US" b="1" dirty="0">
                <a:solidFill>
                  <a:schemeClr val="tx1"/>
                </a:solidFill>
              </a:rPr>
              <a:t> </a:t>
            </a:r>
            <a:r>
              <a:rPr lang="es-ES" altLang="en-US" b="1" dirty="0" err="1">
                <a:solidFill>
                  <a:schemeClr val="tx1"/>
                </a:solidFill>
              </a:rPr>
              <a:t>Board  </a:t>
            </a:r>
            <a:r>
              <a:rPr lang="es-ES" altLang="en-US" dirty="0" err="1">
                <a:solidFill>
                  <a:schemeClr val="tx1"/>
                </a:solidFill>
              </a:rPr>
              <a:t>en el cual se plasma lo siguiente:</a:t>
            </a:r>
          </a:p>
          <a:p>
            <a:pPr marL="742950" lvl="1" indent="-285750" algn="just">
              <a:buFont typeface="Wingdings" panose="05000000000000000000" charset="0"/>
              <a:buChar char=""/>
            </a:pPr>
            <a:r>
              <a:rPr lang="es-ES" altLang="en-US" dirty="0" err="1"/>
              <a:t>features</a:t>
            </a:r>
            <a:r>
              <a:rPr lang="es-ES" altLang="en-US" dirty="0"/>
              <a:t> comprometidos</a:t>
            </a:r>
          </a:p>
          <a:p>
            <a:pPr marL="742950" lvl="1" indent="-285750" algn="just">
              <a:buFont typeface="Wingdings" panose="05000000000000000000" charset="0"/>
              <a:buChar char=""/>
            </a:pPr>
            <a:r>
              <a:rPr lang="es-ES" altLang="en-US" dirty="0"/>
              <a:t>Dependencia entre equipos y features.</a:t>
            </a:r>
          </a:p>
          <a:p>
            <a:pPr marL="742950" lvl="1" indent="-285750" algn="just">
              <a:buFont typeface="Wingdings" panose="05000000000000000000" charset="0"/>
              <a:buChar char=""/>
            </a:pPr>
            <a:r>
              <a:rPr lang="es-ES" altLang="en-US" dirty="0">
                <a:sym typeface="+mn-ea"/>
              </a:rPr>
              <a:t>Riesgos y planes de acción.</a:t>
            </a:r>
            <a:endParaRPr lang="es-ES" altLang="en-US" dirty="0"/>
          </a:p>
          <a:p>
            <a:pPr marL="742950" lvl="1" indent="-285750" algn="just">
              <a:buFont typeface="Wingdings" panose="05000000000000000000" charset="0"/>
              <a:buChar char=""/>
            </a:pPr>
            <a:r>
              <a:rPr lang="es-ES" altLang="en-US" dirty="0"/>
              <a:t>Estimacion de Personas y herramienntas para la ejecucion del PI.</a:t>
            </a:r>
          </a:p>
          <a:p>
            <a:pPr marL="742950" lvl="1" indent="-285750" algn="just">
              <a:buFont typeface="Wingdings" panose="05000000000000000000" charset="0"/>
              <a:buChar char=""/>
            </a:pPr>
            <a:endParaRPr lang="es-ES" altLang="en-US" dirty="0"/>
          </a:p>
        </p:txBody>
      </p:sp>
      <p:graphicFrame>
        <p:nvGraphicFramePr>
          <p:cNvPr id="27" name="Marcador de posición de contenido 26"/>
          <p:cNvGraphicFramePr>
            <a:graphicFrameLocks noGrp="1"/>
          </p:cNvGraphicFramePr>
          <p:nvPr>
            <p:ph sz="half" idx="2"/>
          </p:nvPr>
        </p:nvGraphicFramePr>
        <p:xfrm>
          <a:off x="6819265" y="1971187"/>
          <a:ext cx="5185381" cy="3095763"/>
        </p:xfrm>
        <a:graphic>
          <a:graphicData uri="http://schemas.openxmlformats.org/presentationml/2006/ole">
            <mc:AlternateContent xmlns:mc="http://schemas.openxmlformats.org/markup-compatibility/2006">
              <mc:Choice xmlns:v="urn:schemas-microsoft-com:vml" Requires="v">
                <p:oleObj spid="_x0000_s1131" r:id="rId3" imgW="6515100" imgH="2095500" progId="Paint.Picture">
                  <p:embed/>
                </p:oleObj>
              </mc:Choice>
              <mc:Fallback>
                <p:oleObj r:id="rId3" imgW="6515100" imgH="2095500" progId="Paint.Picture">
                  <p:embed/>
                  <p:pic>
                    <p:nvPicPr>
                      <p:cNvPr id="0" name="Imagen 28"/>
                      <p:cNvPicPr/>
                      <p:nvPr/>
                    </p:nvPicPr>
                    <p:blipFill>
                      <a:blip r:embed="rId4"/>
                      <a:stretch>
                        <a:fillRect/>
                      </a:stretch>
                    </p:blipFill>
                    <p:spPr>
                      <a:xfrm>
                        <a:off x="6819265" y="1971187"/>
                        <a:ext cx="5185381" cy="3095763"/>
                      </a:xfrm>
                      <a:prstGeom prst="rect">
                        <a:avLst/>
                      </a:prstGeom>
                    </p:spPr>
                  </p:pic>
                </p:oleObj>
              </mc:Fallback>
            </mc:AlternateContent>
          </a:graphicData>
        </a:graphic>
      </p:graphicFrame>
      <p:cxnSp>
        <p:nvCxnSpPr>
          <p:cNvPr id="31" name="Conector recto 3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Rectángulo: esquinas redondeadas 7">
            <a:hlinkClick r:id="rId5" action="ppaction://hlinksldjump"/>
            <a:extLst>
              <a:ext uri="{FF2B5EF4-FFF2-40B4-BE49-F238E27FC236}">
                <a16:creationId xmlns:a16="http://schemas.microsoft.com/office/drawing/2014/main" id="{0EDE009F-0464-4BC1-82AD-2BD391D8850A}"/>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72647" y="2501795"/>
            <a:ext cx="3565378" cy="3260969"/>
          </a:xfrm>
          <a:prstGeom prst="rect">
            <a:avLst/>
          </a:prstGeom>
        </p:spPr>
      </p:pic>
      <p:grpSp>
        <p:nvGrpSpPr>
          <p:cNvPr id="8" name="Grupo 7">
            <a:extLst>
              <a:ext uri="{FF2B5EF4-FFF2-40B4-BE49-F238E27FC236}">
                <a16:creationId xmlns:a16="http://schemas.microsoft.com/office/drawing/2014/main" id="{E3D9F2B2-C82F-4D2D-9C40-E3CCDC1822A9}"/>
              </a:ext>
            </a:extLst>
          </p:cNvPr>
          <p:cNvGrpSpPr/>
          <p:nvPr/>
        </p:nvGrpSpPr>
        <p:grpSpPr>
          <a:xfrm>
            <a:off x="609165" y="318007"/>
            <a:ext cx="5757512" cy="3485900"/>
            <a:chOff x="592795" y="1297768"/>
            <a:chExt cx="5757512" cy="3485900"/>
          </a:xfrm>
        </p:grpSpPr>
        <p:sp>
          <p:nvSpPr>
            <p:cNvPr id="9" name="Rectángulo: esquinas redondeadas 8">
              <a:extLst>
                <a:ext uri="{FF2B5EF4-FFF2-40B4-BE49-F238E27FC236}">
                  <a16:creationId xmlns:a16="http://schemas.microsoft.com/office/drawing/2014/main" id="{7EB8D068-4D0E-4F30-B2AC-AF2877E8D441}"/>
                </a:ext>
              </a:extLst>
            </p:cNvPr>
            <p:cNvSpPr/>
            <p:nvPr/>
          </p:nvSpPr>
          <p:spPr>
            <a:xfrm>
              <a:off x="592795" y="1297768"/>
              <a:ext cx="5688862" cy="3485900"/>
            </a:xfrm>
            <a:prstGeom prst="roundRect">
              <a:avLst/>
            </a:prstGeom>
            <a:solidFill>
              <a:schemeClr val="bg1">
                <a:lumMod val="95000"/>
              </a:schemeClr>
            </a:solidFill>
            <a:ln>
              <a:solidFill>
                <a:schemeClr val="bg1">
                  <a:lumMod val="95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Title 1">
              <a:extLst>
                <a:ext uri="{FF2B5EF4-FFF2-40B4-BE49-F238E27FC236}">
                  <a16:creationId xmlns:a16="http://schemas.microsoft.com/office/drawing/2014/main" id="{E7617B91-B100-4005-9B05-1A6D337669E5}"/>
                </a:ext>
              </a:extLst>
            </p:cNvPr>
            <p:cNvSpPr txBox="1">
              <a:spLocks/>
            </p:cNvSpPr>
            <p:nvPr/>
          </p:nvSpPr>
          <p:spPr>
            <a:xfrm>
              <a:off x="592795" y="1417015"/>
              <a:ext cx="734040" cy="3289380"/>
            </a:xfrm>
            <a:prstGeom prst="rect">
              <a:avLst/>
            </a:prstGeom>
          </p:spPr>
          <p:txBody>
            <a:bodyPr vert="vert270"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40"/>
              <a:r>
                <a:rPr lang="es-ES" sz="1800" b="1" dirty="0">
                  <a:solidFill>
                    <a:srgbClr val="095195"/>
                  </a:solidFill>
                  <a:latin typeface="Arial" panose="020B0604020202020204" pitchFamily="34" charset="0"/>
                  <a:cs typeface="Arial" panose="020B0604020202020204" pitchFamily="34" charset="0"/>
                </a:rPr>
                <a:t>Valores ágiles</a:t>
              </a:r>
              <a:endParaRPr lang="en-US" sz="1600" b="1" dirty="0">
                <a:solidFill>
                  <a:srgbClr val="095195"/>
                </a:solidFill>
                <a:latin typeface="Arial" panose="020B0604020202020204" pitchFamily="34" charset="0"/>
                <a:cs typeface="Arial" panose="020B0604020202020204" pitchFamily="34" charset="0"/>
              </a:endParaRPr>
            </a:p>
          </p:txBody>
        </p:sp>
        <p:pic>
          <p:nvPicPr>
            <p:cNvPr id="11" name="Gráfico 10">
              <a:extLst>
                <a:ext uri="{FF2B5EF4-FFF2-40B4-BE49-F238E27FC236}">
                  <a16:creationId xmlns:a16="http://schemas.microsoft.com/office/drawing/2014/main" id="{12AAF3C1-49C0-4679-9965-98AE38A3AEE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862618" y="1636418"/>
              <a:ext cx="795528" cy="819634"/>
            </a:xfrm>
            <a:prstGeom prst="rect">
              <a:avLst/>
            </a:prstGeom>
          </p:spPr>
        </p:pic>
        <p:sp>
          <p:nvSpPr>
            <p:cNvPr id="12" name="Rectángulo 11">
              <a:extLst>
                <a:ext uri="{FF2B5EF4-FFF2-40B4-BE49-F238E27FC236}">
                  <a16:creationId xmlns:a16="http://schemas.microsoft.com/office/drawing/2014/main" id="{041A646C-000B-4B71-8409-81030D9FB683}"/>
                </a:ext>
              </a:extLst>
            </p:cNvPr>
            <p:cNvSpPr/>
            <p:nvPr/>
          </p:nvSpPr>
          <p:spPr>
            <a:xfrm>
              <a:off x="636174" y="2454471"/>
              <a:ext cx="3382875" cy="461665"/>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Individuos e interacciones</a:t>
              </a:r>
            </a:p>
            <a:p>
              <a:pPr algn="ctr" defTabSz="914354"/>
              <a:r>
                <a:rPr lang="es-CO" sz="1200" dirty="0">
                  <a:solidFill>
                    <a:srgbClr val="095195"/>
                  </a:solidFill>
                  <a:latin typeface="Arial" panose="020B0604020202020204" pitchFamily="34" charset="0"/>
                  <a:cs typeface="Arial" panose="020B0604020202020204" pitchFamily="34" charset="0"/>
                </a:rPr>
                <a:t>sobre procesos y herramientas</a:t>
              </a:r>
              <a:endParaRPr lang="es-CO" dirty="0">
                <a:solidFill>
                  <a:srgbClr val="095195"/>
                </a:solidFill>
                <a:latin typeface="Arial" panose="020B0604020202020204" pitchFamily="34" charset="0"/>
                <a:cs typeface="Arial" panose="020B0604020202020204" pitchFamily="34" charset="0"/>
              </a:endParaRPr>
            </a:p>
          </p:txBody>
        </p:sp>
        <p:pic>
          <p:nvPicPr>
            <p:cNvPr id="13" name="Gráfico 12">
              <a:extLst>
                <a:ext uri="{FF2B5EF4-FFF2-40B4-BE49-F238E27FC236}">
                  <a16:creationId xmlns:a16="http://schemas.microsoft.com/office/drawing/2014/main" id="{A9A8A5E0-120C-4387-B86B-3C30875AC378}"/>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377221" y="1711849"/>
              <a:ext cx="795528" cy="677272"/>
            </a:xfrm>
            <a:prstGeom prst="rect">
              <a:avLst/>
            </a:prstGeom>
          </p:spPr>
        </p:pic>
        <p:sp>
          <p:nvSpPr>
            <p:cNvPr id="14" name="Rectángulo 13">
              <a:extLst>
                <a:ext uri="{FF2B5EF4-FFF2-40B4-BE49-F238E27FC236}">
                  <a16:creationId xmlns:a16="http://schemas.microsoft.com/office/drawing/2014/main" id="{6761BCA0-A27B-455E-8FB4-5028C0E57900}"/>
                </a:ext>
              </a:extLst>
            </p:cNvPr>
            <p:cNvSpPr/>
            <p:nvPr/>
          </p:nvSpPr>
          <p:spPr>
            <a:xfrm>
              <a:off x="3199662" y="2464299"/>
              <a:ext cx="3150645" cy="461665"/>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Productos funcionando </a:t>
              </a:r>
            </a:p>
            <a:p>
              <a:pPr algn="ctr" defTabSz="914354"/>
              <a:r>
                <a:rPr lang="es-CO" sz="1200" dirty="0">
                  <a:solidFill>
                    <a:srgbClr val="095195"/>
                  </a:solidFill>
                  <a:latin typeface="Arial" panose="020B0604020202020204" pitchFamily="34" charset="0"/>
                  <a:cs typeface="Arial" panose="020B0604020202020204" pitchFamily="34" charset="0"/>
                </a:rPr>
                <a:t>sobre documentación extensiva</a:t>
              </a:r>
            </a:p>
          </p:txBody>
        </p:sp>
        <p:pic>
          <p:nvPicPr>
            <p:cNvPr id="15" name="Gráfico 14">
              <a:extLst>
                <a:ext uri="{FF2B5EF4-FFF2-40B4-BE49-F238E27FC236}">
                  <a16:creationId xmlns:a16="http://schemas.microsoft.com/office/drawing/2014/main" id="{A1560A2B-3A69-4C60-94AA-2F1B005745FE}"/>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757477" y="3198674"/>
              <a:ext cx="976440" cy="650960"/>
            </a:xfrm>
            <a:prstGeom prst="rect">
              <a:avLst/>
            </a:prstGeom>
          </p:spPr>
        </p:pic>
        <p:sp>
          <p:nvSpPr>
            <p:cNvPr id="16" name="Rectángulo 15">
              <a:extLst>
                <a:ext uri="{FF2B5EF4-FFF2-40B4-BE49-F238E27FC236}">
                  <a16:creationId xmlns:a16="http://schemas.microsoft.com/office/drawing/2014/main" id="{DA891952-DDE9-4636-B2B4-6914344440C6}"/>
                </a:ext>
              </a:extLst>
            </p:cNvPr>
            <p:cNvSpPr/>
            <p:nvPr/>
          </p:nvSpPr>
          <p:spPr>
            <a:xfrm>
              <a:off x="752288" y="3777361"/>
              <a:ext cx="3150645" cy="523220"/>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Colaboración entre áreas</a:t>
              </a:r>
            </a:p>
            <a:p>
              <a:pPr algn="ctr" defTabSz="914354"/>
              <a:r>
                <a:rPr lang="es-CO" sz="1200" dirty="0">
                  <a:solidFill>
                    <a:srgbClr val="095195"/>
                  </a:solidFill>
                  <a:latin typeface="Arial" panose="020B0604020202020204" pitchFamily="34" charset="0"/>
                  <a:cs typeface="Arial" panose="020B0604020202020204" pitchFamily="34" charset="0"/>
                </a:rPr>
                <a:t>sobre negociación contractual</a:t>
              </a:r>
              <a:r>
                <a:rPr lang="es-CO" sz="1600" dirty="0">
                  <a:solidFill>
                    <a:srgbClr val="095195"/>
                  </a:solidFill>
                  <a:latin typeface="Arial" panose="020B0604020202020204" pitchFamily="34" charset="0"/>
                  <a:cs typeface="Arial" panose="020B0604020202020204" pitchFamily="34" charset="0"/>
                </a:rPr>
                <a:t>.</a:t>
              </a:r>
            </a:p>
          </p:txBody>
        </p:sp>
        <p:pic>
          <p:nvPicPr>
            <p:cNvPr id="17" name="Gráfico 16">
              <a:extLst>
                <a:ext uri="{FF2B5EF4-FFF2-40B4-BE49-F238E27FC236}">
                  <a16:creationId xmlns:a16="http://schemas.microsoft.com/office/drawing/2014/main" id="{3A611537-62DF-4FDD-AA71-642E3A187AD2}"/>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4436972" y="3115163"/>
              <a:ext cx="735777" cy="662198"/>
            </a:xfrm>
            <a:prstGeom prst="rect">
              <a:avLst/>
            </a:prstGeom>
          </p:spPr>
        </p:pic>
        <p:sp>
          <p:nvSpPr>
            <p:cNvPr id="18" name="Rectángulo 17">
              <a:extLst>
                <a:ext uri="{FF2B5EF4-FFF2-40B4-BE49-F238E27FC236}">
                  <a16:creationId xmlns:a16="http://schemas.microsoft.com/office/drawing/2014/main" id="{A7730224-60FB-4888-98A2-9DF001B2AAFF}"/>
                </a:ext>
              </a:extLst>
            </p:cNvPr>
            <p:cNvSpPr/>
            <p:nvPr/>
          </p:nvSpPr>
          <p:spPr>
            <a:xfrm>
              <a:off x="3345652" y="3894383"/>
              <a:ext cx="2918416" cy="461665"/>
            </a:xfrm>
            <a:prstGeom prst="rect">
              <a:avLst/>
            </a:prstGeom>
          </p:spPr>
          <p:txBody>
            <a:bodyPr wrap="square">
              <a:spAutoFit/>
            </a:bodyPr>
            <a:lstStyle/>
            <a:p>
              <a:pPr algn="ctr" defTabSz="914354"/>
              <a:r>
                <a:rPr lang="es-CO" sz="1200" dirty="0">
                  <a:solidFill>
                    <a:srgbClr val="095195"/>
                  </a:solidFill>
                  <a:latin typeface="Arial" panose="020B0604020202020204" pitchFamily="34" charset="0"/>
                  <a:cs typeface="Arial" panose="020B0604020202020204" pitchFamily="34" charset="0"/>
                </a:rPr>
                <a:t>Respuesta ante el cambio</a:t>
              </a:r>
            </a:p>
            <a:p>
              <a:pPr algn="ctr" defTabSz="914354"/>
              <a:r>
                <a:rPr lang="es-CO" sz="1200" dirty="0">
                  <a:solidFill>
                    <a:srgbClr val="095195"/>
                  </a:solidFill>
                  <a:latin typeface="Arial" panose="020B0604020202020204" pitchFamily="34" charset="0"/>
                  <a:cs typeface="Arial" panose="020B0604020202020204" pitchFamily="34" charset="0"/>
                </a:rPr>
                <a:t>sobre seguir un plan.</a:t>
              </a:r>
            </a:p>
          </p:txBody>
        </p:sp>
      </p:grpSp>
      <p:grpSp>
        <p:nvGrpSpPr>
          <p:cNvPr id="2" name="Grupo 1">
            <a:extLst>
              <a:ext uri="{FF2B5EF4-FFF2-40B4-BE49-F238E27FC236}">
                <a16:creationId xmlns:a16="http://schemas.microsoft.com/office/drawing/2014/main" id="{8AD8FFEC-0D34-4706-BD13-50A5AD591FDE}"/>
              </a:ext>
            </a:extLst>
          </p:cNvPr>
          <p:cNvGrpSpPr/>
          <p:nvPr/>
        </p:nvGrpSpPr>
        <p:grpSpPr>
          <a:xfrm>
            <a:off x="515398" y="3898647"/>
            <a:ext cx="7888175" cy="2780358"/>
            <a:chOff x="373322" y="3780659"/>
            <a:chExt cx="7888175" cy="2780358"/>
          </a:xfrm>
        </p:grpSpPr>
        <p:sp>
          <p:nvSpPr>
            <p:cNvPr id="19" name="Rectángulo: esquinas redondeadas 18">
              <a:extLst>
                <a:ext uri="{FF2B5EF4-FFF2-40B4-BE49-F238E27FC236}">
                  <a16:creationId xmlns:a16="http://schemas.microsoft.com/office/drawing/2014/main" id="{31201B93-AAB7-4CD7-B168-4829D00A1961}"/>
                </a:ext>
              </a:extLst>
            </p:cNvPr>
            <p:cNvSpPr/>
            <p:nvPr/>
          </p:nvSpPr>
          <p:spPr>
            <a:xfrm>
              <a:off x="373322" y="3780659"/>
              <a:ext cx="7888175" cy="2780358"/>
            </a:xfrm>
            <a:prstGeom prst="roundRect">
              <a:avLst/>
            </a:prstGeom>
            <a:solidFill>
              <a:schemeClr val="bg1">
                <a:lumMod val="95000"/>
              </a:schemeClr>
            </a:solidFill>
            <a:ln>
              <a:solidFill>
                <a:schemeClr val="bg1">
                  <a:lumMod val="95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44" name="Grupo 43">
              <a:extLst>
                <a:ext uri="{FF2B5EF4-FFF2-40B4-BE49-F238E27FC236}">
                  <a16:creationId xmlns:a16="http://schemas.microsoft.com/office/drawing/2014/main" id="{B97BB1B2-30A5-4E37-854B-582B691E6EBE}"/>
                </a:ext>
              </a:extLst>
            </p:cNvPr>
            <p:cNvGrpSpPr/>
            <p:nvPr/>
          </p:nvGrpSpPr>
          <p:grpSpPr>
            <a:xfrm>
              <a:off x="1003026" y="3865900"/>
              <a:ext cx="7075057" cy="2547625"/>
              <a:chOff x="698512" y="1719861"/>
              <a:chExt cx="7075057" cy="2547625"/>
            </a:xfrm>
          </p:grpSpPr>
          <p:pic>
            <p:nvPicPr>
              <p:cNvPr id="45" name="Gráfico 44">
                <a:extLst>
                  <a:ext uri="{FF2B5EF4-FFF2-40B4-BE49-F238E27FC236}">
                    <a16:creationId xmlns:a16="http://schemas.microsoft.com/office/drawing/2014/main" id="{1435C9FA-4F21-4C4D-9398-385C1F6E4A3F}"/>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293085" y="1789860"/>
                <a:ext cx="674554" cy="626147"/>
              </a:xfrm>
              <a:prstGeom prst="rect">
                <a:avLst/>
              </a:prstGeom>
            </p:spPr>
          </p:pic>
          <p:pic>
            <p:nvPicPr>
              <p:cNvPr id="46" name="Gráfico 45">
                <a:extLst>
                  <a:ext uri="{FF2B5EF4-FFF2-40B4-BE49-F238E27FC236}">
                    <a16:creationId xmlns:a16="http://schemas.microsoft.com/office/drawing/2014/main" id="{6305F4BE-E529-4484-80F5-1420E8FED16D}"/>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2450501" y="1845429"/>
                <a:ext cx="714681" cy="536011"/>
              </a:xfrm>
              <a:prstGeom prst="rect">
                <a:avLst/>
              </a:prstGeom>
            </p:spPr>
          </p:pic>
          <p:pic>
            <p:nvPicPr>
              <p:cNvPr id="47" name="Gráfico 46">
                <a:extLst>
                  <a:ext uri="{FF2B5EF4-FFF2-40B4-BE49-F238E27FC236}">
                    <a16:creationId xmlns:a16="http://schemas.microsoft.com/office/drawing/2014/main" id="{C0FD6146-C93B-461F-AC0B-831F742DD64F}"/>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3449684" y="1719861"/>
                <a:ext cx="737175" cy="683730"/>
              </a:xfrm>
              <a:prstGeom prst="rect">
                <a:avLst/>
              </a:prstGeom>
            </p:spPr>
          </p:pic>
          <p:pic>
            <p:nvPicPr>
              <p:cNvPr id="48" name="Gráfico 47">
                <a:extLst>
                  <a:ext uri="{FF2B5EF4-FFF2-40B4-BE49-F238E27FC236}">
                    <a16:creationId xmlns:a16="http://schemas.microsoft.com/office/drawing/2014/main" id="{F3DCC34D-EFE4-453D-AB86-E8A0D416D0E7}"/>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4656413" y="1816801"/>
                <a:ext cx="522919" cy="522919"/>
              </a:xfrm>
              <a:prstGeom prst="rect">
                <a:avLst/>
              </a:prstGeom>
            </p:spPr>
          </p:pic>
          <p:pic>
            <p:nvPicPr>
              <p:cNvPr id="49" name="Gráfico 48">
                <a:extLst>
                  <a:ext uri="{FF2B5EF4-FFF2-40B4-BE49-F238E27FC236}">
                    <a16:creationId xmlns:a16="http://schemas.microsoft.com/office/drawing/2014/main" id="{2443F6E5-4648-4605-BF33-18686AF04E2C}"/>
                  </a:ext>
                </a:extLst>
              </p:cNvPr>
              <p:cNvPicPr>
                <a:picLocks noChangeAspect="1"/>
              </p:cNvPicPr>
              <p:nvPr/>
            </p:nvPicPr>
            <p:blipFill>
              <a:blip r:embed="rId19">
                <a:extLst>
                  <a:ext uri="{96DAC541-7B7A-43D3-8B79-37D633B846F1}">
                    <asvg:svgBlip xmlns:asvg="http://schemas.microsoft.com/office/drawing/2016/SVG/main" xmlns="" r:embed="rId20"/>
                  </a:ext>
                </a:extLst>
              </a:blip>
              <a:stretch>
                <a:fillRect/>
              </a:stretch>
            </p:blipFill>
            <p:spPr>
              <a:xfrm>
                <a:off x="5721684" y="1783738"/>
                <a:ext cx="587542" cy="587542"/>
              </a:xfrm>
              <a:prstGeom prst="rect">
                <a:avLst/>
              </a:prstGeom>
            </p:spPr>
          </p:pic>
          <p:pic>
            <p:nvPicPr>
              <p:cNvPr id="50" name="Gráfico 49">
                <a:extLst>
                  <a:ext uri="{FF2B5EF4-FFF2-40B4-BE49-F238E27FC236}">
                    <a16:creationId xmlns:a16="http://schemas.microsoft.com/office/drawing/2014/main" id="{1750A9F5-0957-4995-9521-A6227F206E86}"/>
                  </a:ext>
                </a:extLst>
              </p:cNvPr>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6915004" y="1950081"/>
                <a:ext cx="490760" cy="490760"/>
              </a:xfrm>
              <a:prstGeom prst="rect">
                <a:avLst/>
              </a:prstGeom>
            </p:spPr>
          </p:pic>
          <p:sp>
            <p:nvSpPr>
              <p:cNvPr id="51" name="Title 1">
                <a:extLst>
                  <a:ext uri="{FF2B5EF4-FFF2-40B4-BE49-F238E27FC236}">
                    <a16:creationId xmlns:a16="http://schemas.microsoft.com/office/drawing/2014/main" id="{DE7A1433-18C9-4385-A4E6-1E53230A0CDC}"/>
                  </a:ext>
                </a:extLst>
              </p:cNvPr>
              <p:cNvSpPr txBox="1">
                <a:spLocks/>
              </p:cNvSpPr>
              <p:nvPr/>
            </p:nvSpPr>
            <p:spPr>
              <a:xfrm>
                <a:off x="982367" y="2354647"/>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Satisfacción</a:t>
                </a:r>
              </a:p>
              <a:p>
                <a:pPr algn="ctr" defTabSz="1219170"/>
                <a:r>
                  <a:rPr lang="es-ES" sz="1200" i="1" dirty="0">
                    <a:solidFill>
                      <a:srgbClr val="095195"/>
                    </a:solidFill>
                    <a:latin typeface="Arial" panose="020B0604020202020204" pitchFamily="34" charset="0"/>
                    <a:cs typeface="Arial" panose="020B0604020202020204" pitchFamily="34" charset="0"/>
                  </a:rPr>
                  <a:t>Del cliente</a:t>
                </a:r>
                <a:endParaRPr lang="en-US" sz="1200" i="1" dirty="0">
                  <a:solidFill>
                    <a:srgbClr val="095195"/>
                  </a:solidFill>
                  <a:latin typeface="Arial" panose="020B0604020202020204" pitchFamily="34" charset="0"/>
                  <a:cs typeface="Arial" panose="020B0604020202020204" pitchFamily="34" charset="0"/>
                </a:endParaRPr>
              </a:p>
            </p:txBody>
          </p:sp>
          <p:sp>
            <p:nvSpPr>
              <p:cNvPr id="52" name="Title 1">
                <a:extLst>
                  <a:ext uri="{FF2B5EF4-FFF2-40B4-BE49-F238E27FC236}">
                    <a16:creationId xmlns:a16="http://schemas.microsoft.com/office/drawing/2014/main" id="{F7F7236D-7E95-4DFC-BC44-C489006F6F1C}"/>
                  </a:ext>
                </a:extLst>
              </p:cNvPr>
              <p:cNvSpPr txBox="1">
                <a:spLocks/>
              </p:cNvSpPr>
              <p:nvPr/>
            </p:nvSpPr>
            <p:spPr>
              <a:xfrm>
                <a:off x="2173889" y="2333596"/>
                <a:ext cx="1325517" cy="593347"/>
              </a:xfrm>
              <a:prstGeom prst="rect">
                <a:avLst/>
              </a:prstGeom>
            </p:spPr>
            <p:txBody>
              <a:bodyPr vert="horz" lIns="121920" tIns="60960" rIns="121920" bIns="60960" rtlCol="0" anchor="ctr">
                <a:no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100" i="1" dirty="0">
                    <a:solidFill>
                      <a:srgbClr val="095195"/>
                    </a:solidFill>
                    <a:latin typeface="Arial" panose="020B0604020202020204" pitchFamily="34" charset="0"/>
                    <a:cs typeface="Arial" panose="020B0604020202020204" pitchFamily="34" charset="0"/>
                  </a:rPr>
                  <a:t>Los cambios son bienvenidos</a:t>
                </a:r>
                <a:endParaRPr lang="en-US" sz="1100" i="1" dirty="0">
                  <a:solidFill>
                    <a:srgbClr val="095195"/>
                  </a:solidFill>
                  <a:latin typeface="Arial" panose="020B0604020202020204" pitchFamily="34" charset="0"/>
                  <a:cs typeface="Arial" panose="020B0604020202020204" pitchFamily="34" charset="0"/>
                </a:endParaRPr>
              </a:p>
            </p:txBody>
          </p:sp>
          <p:sp>
            <p:nvSpPr>
              <p:cNvPr id="53" name="Title 1">
                <a:extLst>
                  <a:ext uri="{FF2B5EF4-FFF2-40B4-BE49-F238E27FC236}">
                    <a16:creationId xmlns:a16="http://schemas.microsoft.com/office/drawing/2014/main" id="{91ED74D1-2936-45ED-9D9D-D4E239D40F1F}"/>
                  </a:ext>
                </a:extLst>
              </p:cNvPr>
              <p:cNvSpPr txBox="1">
                <a:spLocks/>
              </p:cNvSpPr>
              <p:nvPr/>
            </p:nvSpPr>
            <p:spPr>
              <a:xfrm>
                <a:off x="3192196" y="2333596"/>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Entrega frecuente</a:t>
                </a:r>
                <a:endParaRPr lang="en-US" sz="1200" i="1" dirty="0">
                  <a:solidFill>
                    <a:srgbClr val="095195"/>
                  </a:solidFill>
                  <a:latin typeface="Arial" panose="020B0604020202020204" pitchFamily="34" charset="0"/>
                  <a:cs typeface="Arial" panose="020B0604020202020204" pitchFamily="34" charset="0"/>
                </a:endParaRPr>
              </a:p>
            </p:txBody>
          </p:sp>
          <p:sp>
            <p:nvSpPr>
              <p:cNvPr id="54" name="Title 1">
                <a:extLst>
                  <a:ext uri="{FF2B5EF4-FFF2-40B4-BE49-F238E27FC236}">
                    <a16:creationId xmlns:a16="http://schemas.microsoft.com/office/drawing/2014/main" id="{939E7C78-20DB-4A6F-9567-086C2DB6271E}"/>
                  </a:ext>
                </a:extLst>
              </p:cNvPr>
              <p:cNvSpPr txBox="1">
                <a:spLocks/>
              </p:cNvSpPr>
              <p:nvPr/>
            </p:nvSpPr>
            <p:spPr>
              <a:xfrm>
                <a:off x="4216799" y="2293841"/>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Trabajo colaborativo</a:t>
                </a:r>
                <a:endParaRPr lang="en-US" sz="1200" i="1" dirty="0">
                  <a:solidFill>
                    <a:srgbClr val="095195"/>
                  </a:solidFill>
                  <a:latin typeface="Arial" panose="020B0604020202020204" pitchFamily="34" charset="0"/>
                  <a:cs typeface="Arial" panose="020B0604020202020204" pitchFamily="34" charset="0"/>
                </a:endParaRPr>
              </a:p>
            </p:txBody>
          </p:sp>
          <p:sp>
            <p:nvSpPr>
              <p:cNvPr id="55" name="Title 1">
                <a:extLst>
                  <a:ext uri="{FF2B5EF4-FFF2-40B4-BE49-F238E27FC236}">
                    <a16:creationId xmlns:a16="http://schemas.microsoft.com/office/drawing/2014/main" id="{4BDF24FD-7CB8-42D8-90E5-CBD05FE6F8A9}"/>
                  </a:ext>
                </a:extLst>
              </p:cNvPr>
              <p:cNvSpPr txBox="1">
                <a:spLocks/>
              </p:cNvSpPr>
              <p:nvPr/>
            </p:nvSpPr>
            <p:spPr>
              <a:xfrm>
                <a:off x="5336999" y="2347218"/>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Equipos Motivados</a:t>
                </a:r>
                <a:endParaRPr lang="en-US" sz="1200" i="1" dirty="0">
                  <a:solidFill>
                    <a:srgbClr val="095195"/>
                  </a:solidFill>
                  <a:latin typeface="Arial" panose="020B0604020202020204" pitchFamily="34" charset="0"/>
                  <a:cs typeface="Arial" panose="020B0604020202020204" pitchFamily="34" charset="0"/>
                </a:endParaRPr>
              </a:p>
            </p:txBody>
          </p:sp>
          <p:sp>
            <p:nvSpPr>
              <p:cNvPr id="56" name="Title 1">
                <a:extLst>
                  <a:ext uri="{FF2B5EF4-FFF2-40B4-BE49-F238E27FC236}">
                    <a16:creationId xmlns:a16="http://schemas.microsoft.com/office/drawing/2014/main" id="{AD4ED3D0-39DA-4899-B030-AF351CA60E97}"/>
                  </a:ext>
                </a:extLst>
              </p:cNvPr>
              <p:cNvSpPr txBox="1">
                <a:spLocks/>
              </p:cNvSpPr>
              <p:nvPr/>
            </p:nvSpPr>
            <p:spPr>
              <a:xfrm>
                <a:off x="6448052" y="2354647"/>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100" i="1" dirty="0">
                    <a:solidFill>
                      <a:srgbClr val="095195"/>
                    </a:solidFill>
                    <a:latin typeface="Arial" panose="020B0604020202020204" pitchFamily="34" charset="0"/>
                    <a:cs typeface="Arial" panose="020B0604020202020204" pitchFamily="34" charset="0"/>
                  </a:rPr>
                  <a:t>Comunicación cara a cara</a:t>
                </a:r>
                <a:endParaRPr lang="en-US" sz="1100" i="1" dirty="0">
                  <a:solidFill>
                    <a:srgbClr val="095195"/>
                  </a:solidFill>
                  <a:latin typeface="Arial" panose="020B0604020202020204" pitchFamily="34" charset="0"/>
                  <a:cs typeface="Arial" panose="020B0604020202020204" pitchFamily="34" charset="0"/>
                </a:endParaRPr>
              </a:p>
            </p:txBody>
          </p:sp>
          <p:pic>
            <p:nvPicPr>
              <p:cNvPr id="57" name="Gráfico 56">
                <a:extLst>
                  <a:ext uri="{FF2B5EF4-FFF2-40B4-BE49-F238E27FC236}">
                    <a16:creationId xmlns:a16="http://schemas.microsoft.com/office/drawing/2014/main" id="{8EDCEA23-1EBA-4ADC-9305-EE341EE41012}"/>
                  </a:ext>
                </a:extLst>
              </p:cNvPr>
              <p:cNvPicPr>
                <a:picLocks noChangeAspect="1"/>
              </p:cNvPicPr>
              <p:nvPr/>
            </p:nvPicPr>
            <p:blipFill>
              <a:blip r:embed="rId23">
                <a:extLst>
                  <a:ext uri="{96DAC541-7B7A-43D3-8B79-37D633B846F1}">
                    <asvg:svgBlip xmlns:asvg="http://schemas.microsoft.com/office/drawing/2016/SVG/main" xmlns="" r:embed="rId24"/>
                  </a:ext>
                </a:extLst>
              </a:blip>
              <a:stretch>
                <a:fillRect/>
              </a:stretch>
            </p:blipFill>
            <p:spPr>
              <a:xfrm>
                <a:off x="2471989" y="2960073"/>
                <a:ext cx="601614" cy="601613"/>
              </a:xfrm>
              <a:prstGeom prst="rect">
                <a:avLst/>
              </a:prstGeom>
            </p:spPr>
          </p:pic>
          <p:pic>
            <p:nvPicPr>
              <p:cNvPr id="58" name="Gráfico 57">
                <a:extLst>
                  <a:ext uri="{FF2B5EF4-FFF2-40B4-BE49-F238E27FC236}">
                    <a16:creationId xmlns:a16="http://schemas.microsoft.com/office/drawing/2014/main" id="{D5D2690C-DFDF-4CBE-8D20-DD16DAABAC2A}"/>
                  </a:ext>
                </a:extLst>
              </p:cNvPr>
              <p:cNvPicPr>
                <a:picLocks noChangeAspect="1"/>
              </p:cNvPicPr>
              <p:nvPr/>
            </p:nvPicPr>
            <p:blipFill>
              <a:blip r:embed="rId25">
                <a:extLst>
                  <a:ext uri="{96DAC541-7B7A-43D3-8B79-37D633B846F1}">
                    <asvg:svgBlip xmlns:asvg="http://schemas.microsoft.com/office/drawing/2016/SVG/main" xmlns="" r:embed="rId26"/>
                  </a:ext>
                </a:extLst>
              </a:blip>
              <a:stretch>
                <a:fillRect/>
              </a:stretch>
            </p:blipFill>
            <p:spPr>
              <a:xfrm>
                <a:off x="1354404" y="3011579"/>
                <a:ext cx="616439" cy="616439"/>
              </a:xfrm>
              <a:prstGeom prst="rect">
                <a:avLst/>
              </a:prstGeom>
            </p:spPr>
          </p:pic>
          <p:pic>
            <p:nvPicPr>
              <p:cNvPr id="59" name="Gráfico 58">
                <a:extLst>
                  <a:ext uri="{FF2B5EF4-FFF2-40B4-BE49-F238E27FC236}">
                    <a16:creationId xmlns:a16="http://schemas.microsoft.com/office/drawing/2014/main" id="{C77192CD-C5E4-4783-8B3E-7A7BC3C69A60}"/>
                  </a:ext>
                </a:extLst>
              </p:cNvPr>
              <p:cNvPicPr>
                <a:picLocks noChangeAspect="1"/>
              </p:cNvPicPr>
              <p:nvPr/>
            </p:nvPicPr>
            <p:blipFill>
              <a:blip r:embed="rId27">
                <a:extLst>
                  <a:ext uri="{96DAC541-7B7A-43D3-8B79-37D633B846F1}">
                    <asvg:svgBlip xmlns:asvg="http://schemas.microsoft.com/office/drawing/2016/SVG/main" xmlns="" r:embed="rId28"/>
                  </a:ext>
                </a:extLst>
              </a:blip>
              <a:stretch>
                <a:fillRect/>
              </a:stretch>
            </p:blipFill>
            <p:spPr>
              <a:xfrm>
                <a:off x="3405502" y="2969951"/>
                <a:ext cx="669336" cy="669336"/>
              </a:xfrm>
              <a:prstGeom prst="rect">
                <a:avLst/>
              </a:prstGeom>
            </p:spPr>
          </p:pic>
          <p:pic>
            <p:nvPicPr>
              <p:cNvPr id="60" name="Gráfico 59">
                <a:extLst>
                  <a:ext uri="{FF2B5EF4-FFF2-40B4-BE49-F238E27FC236}">
                    <a16:creationId xmlns:a16="http://schemas.microsoft.com/office/drawing/2014/main" id="{7D388B47-BE5D-4BEB-8260-AFB4F00E69AA}"/>
                  </a:ext>
                </a:extLst>
              </p:cNvPr>
              <p:cNvPicPr>
                <a:picLocks noChangeAspect="1"/>
              </p:cNvPicPr>
              <p:nvPr/>
            </p:nvPicPr>
            <p:blipFill>
              <a:blip r:embed="rId29">
                <a:extLst>
                  <a:ext uri="{96DAC541-7B7A-43D3-8B79-37D633B846F1}">
                    <asvg:svgBlip xmlns:asvg="http://schemas.microsoft.com/office/drawing/2016/SVG/main" xmlns="" r:embed="rId30"/>
                  </a:ext>
                </a:extLst>
              </a:blip>
              <a:stretch>
                <a:fillRect/>
              </a:stretch>
            </p:blipFill>
            <p:spPr>
              <a:xfrm>
                <a:off x="4538135" y="3009238"/>
                <a:ext cx="619196" cy="619194"/>
              </a:xfrm>
              <a:prstGeom prst="rect">
                <a:avLst/>
              </a:prstGeom>
            </p:spPr>
          </p:pic>
          <p:pic>
            <p:nvPicPr>
              <p:cNvPr id="61" name="Gráfico 60">
                <a:extLst>
                  <a:ext uri="{FF2B5EF4-FFF2-40B4-BE49-F238E27FC236}">
                    <a16:creationId xmlns:a16="http://schemas.microsoft.com/office/drawing/2014/main" id="{4D3DB717-ED0A-4966-B7D2-0432EC5EF241}"/>
                  </a:ext>
                </a:extLst>
              </p:cNvPr>
              <p:cNvPicPr>
                <a:picLocks noChangeAspect="1"/>
              </p:cNvPicPr>
              <p:nvPr/>
            </p:nvPicPr>
            <p:blipFill>
              <a:blip r:embed="rId31">
                <a:extLst>
                  <a:ext uri="{96DAC541-7B7A-43D3-8B79-37D633B846F1}">
                    <asvg:svgBlip xmlns:asvg="http://schemas.microsoft.com/office/drawing/2016/SVG/main" xmlns="" r:embed="rId32"/>
                  </a:ext>
                </a:extLst>
              </a:blip>
              <a:stretch>
                <a:fillRect/>
              </a:stretch>
            </p:blipFill>
            <p:spPr>
              <a:xfrm>
                <a:off x="5701182" y="3113136"/>
                <a:ext cx="574997" cy="574997"/>
              </a:xfrm>
              <a:prstGeom prst="rect">
                <a:avLst/>
              </a:prstGeom>
            </p:spPr>
          </p:pic>
          <p:pic>
            <p:nvPicPr>
              <p:cNvPr id="62" name="Gráfico 61">
                <a:extLst>
                  <a:ext uri="{FF2B5EF4-FFF2-40B4-BE49-F238E27FC236}">
                    <a16:creationId xmlns:a16="http://schemas.microsoft.com/office/drawing/2014/main" id="{A706B908-D204-4F06-BEFA-1AB6E44DBE17}"/>
                  </a:ext>
                </a:extLst>
              </p:cNvPr>
              <p:cNvPicPr>
                <a:picLocks noChangeAspect="1"/>
              </p:cNvPicPr>
              <p:nvPr/>
            </p:nvPicPr>
            <p:blipFill>
              <a:blip r:embed="rId33">
                <a:extLst>
                  <a:ext uri="{96DAC541-7B7A-43D3-8B79-37D633B846F1}">
                    <asvg:svgBlip xmlns:asvg="http://schemas.microsoft.com/office/drawing/2016/SVG/main" xmlns="" r:embed="rId34"/>
                  </a:ext>
                </a:extLst>
              </a:blip>
              <a:stretch>
                <a:fillRect/>
              </a:stretch>
            </p:blipFill>
            <p:spPr>
              <a:xfrm>
                <a:off x="6827802" y="3009238"/>
                <a:ext cx="593348" cy="593348"/>
              </a:xfrm>
              <a:prstGeom prst="rect">
                <a:avLst/>
              </a:prstGeom>
            </p:spPr>
          </p:pic>
          <p:sp>
            <p:nvSpPr>
              <p:cNvPr id="63" name="Title 1">
                <a:extLst>
                  <a:ext uri="{FF2B5EF4-FFF2-40B4-BE49-F238E27FC236}">
                    <a16:creationId xmlns:a16="http://schemas.microsoft.com/office/drawing/2014/main" id="{FBE2BD2E-3DD8-44B1-A148-2ADF57DE3F73}"/>
                  </a:ext>
                </a:extLst>
              </p:cNvPr>
              <p:cNvSpPr txBox="1">
                <a:spLocks/>
              </p:cNvSpPr>
              <p:nvPr/>
            </p:nvSpPr>
            <p:spPr>
              <a:xfrm>
                <a:off x="698512" y="3627335"/>
                <a:ext cx="1844740" cy="593348"/>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050" i="1" dirty="0">
                    <a:solidFill>
                      <a:srgbClr val="095195"/>
                    </a:solidFill>
                    <a:latin typeface="Arial" panose="020B0604020202020204" pitchFamily="34" charset="0"/>
                    <a:cs typeface="Arial" panose="020B0604020202020204" pitchFamily="34" charset="0"/>
                  </a:rPr>
                  <a:t>La principal medida de progresos es producto funcionando</a:t>
                </a:r>
                <a:endParaRPr lang="en-US" sz="1050" i="1" dirty="0">
                  <a:solidFill>
                    <a:srgbClr val="095195"/>
                  </a:solidFill>
                  <a:latin typeface="Arial" panose="020B0604020202020204" pitchFamily="34" charset="0"/>
                  <a:cs typeface="Arial" panose="020B0604020202020204" pitchFamily="34" charset="0"/>
                </a:endParaRPr>
              </a:p>
            </p:txBody>
          </p:sp>
          <p:sp>
            <p:nvSpPr>
              <p:cNvPr id="64" name="Title 1">
                <a:extLst>
                  <a:ext uri="{FF2B5EF4-FFF2-40B4-BE49-F238E27FC236}">
                    <a16:creationId xmlns:a16="http://schemas.microsoft.com/office/drawing/2014/main" id="{A1C26421-A5DA-4798-827E-25745B4F5649}"/>
                  </a:ext>
                </a:extLst>
              </p:cNvPr>
              <p:cNvSpPr txBox="1">
                <a:spLocks/>
              </p:cNvSpPr>
              <p:nvPr/>
            </p:nvSpPr>
            <p:spPr>
              <a:xfrm>
                <a:off x="2099268" y="3563229"/>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Desarrollo sostenible</a:t>
                </a:r>
                <a:endParaRPr lang="en-US" sz="1200" i="1" dirty="0">
                  <a:solidFill>
                    <a:srgbClr val="095195"/>
                  </a:solidFill>
                  <a:latin typeface="Arial" panose="020B0604020202020204" pitchFamily="34" charset="0"/>
                  <a:cs typeface="Arial" panose="020B0604020202020204" pitchFamily="34" charset="0"/>
                </a:endParaRPr>
              </a:p>
            </p:txBody>
          </p:sp>
          <p:sp>
            <p:nvSpPr>
              <p:cNvPr id="65" name="Title 1">
                <a:extLst>
                  <a:ext uri="{FF2B5EF4-FFF2-40B4-BE49-F238E27FC236}">
                    <a16:creationId xmlns:a16="http://schemas.microsoft.com/office/drawing/2014/main" id="{21B991B0-169F-461D-B6F0-865EF2FBC04C}"/>
                  </a:ext>
                </a:extLst>
              </p:cNvPr>
              <p:cNvSpPr txBox="1">
                <a:spLocks/>
              </p:cNvSpPr>
              <p:nvPr/>
            </p:nvSpPr>
            <p:spPr>
              <a:xfrm>
                <a:off x="3090347" y="3630673"/>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Excelencia técnica</a:t>
                </a:r>
                <a:endParaRPr lang="en-US" sz="1200" i="1" dirty="0">
                  <a:solidFill>
                    <a:srgbClr val="095195"/>
                  </a:solidFill>
                  <a:latin typeface="Arial" panose="020B0604020202020204" pitchFamily="34" charset="0"/>
                  <a:cs typeface="Arial" panose="020B0604020202020204" pitchFamily="34" charset="0"/>
                </a:endParaRPr>
              </a:p>
            </p:txBody>
          </p:sp>
          <p:sp>
            <p:nvSpPr>
              <p:cNvPr id="66" name="Title 1">
                <a:extLst>
                  <a:ext uri="{FF2B5EF4-FFF2-40B4-BE49-F238E27FC236}">
                    <a16:creationId xmlns:a16="http://schemas.microsoft.com/office/drawing/2014/main" id="{D797CA0A-038A-4DC3-AC1A-CDD6A7F458FC}"/>
                  </a:ext>
                </a:extLst>
              </p:cNvPr>
              <p:cNvSpPr txBox="1">
                <a:spLocks/>
              </p:cNvSpPr>
              <p:nvPr/>
            </p:nvSpPr>
            <p:spPr>
              <a:xfrm>
                <a:off x="4180358" y="3627336"/>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Simplicidad</a:t>
                </a:r>
                <a:endParaRPr lang="en-US" sz="1200" i="1" dirty="0">
                  <a:solidFill>
                    <a:srgbClr val="095195"/>
                  </a:solidFill>
                  <a:latin typeface="Arial" panose="020B0604020202020204" pitchFamily="34" charset="0"/>
                  <a:cs typeface="Arial" panose="020B0604020202020204" pitchFamily="34" charset="0"/>
                </a:endParaRPr>
              </a:p>
            </p:txBody>
          </p:sp>
          <p:sp>
            <p:nvSpPr>
              <p:cNvPr id="67" name="Title 1">
                <a:extLst>
                  <a:ext uri="{FF2B5EF4-FFF2-40B4-BE49-F238E27FC236}">
                    <a16:creationId xmlns:a16="http://schemas.microsoft.com/office/drawing/2014/main" id="{B9EBCA20-CFB9-4DCA-851F-13DC58469F2A}"/>
                  </a:ext>
                </a:extLst>
              </p:cNvPr>
              <p:cNvSpPr txBox="1">
                <a:spLocks/>
              </p:cNvSpPr>
              <p:nvPr/>
            </p:nvSpPr>
            <p:spPr>
              <a:xfrm>
                <a:off x="5186967" y="3674139"/>
                <a:ext cx="1635375"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Equipos auto-organizados</a:t>
                </a:r>
                <a:endParaRPr lang="en-US" sz="1200" i="1" dirty="0">
                  <a:solidFill>
                    <a:srgbClr val="095195"/>
                  </a:solidFill>
                  <a:latin typeface="Arial" panose="020B0604020202020204" pitchFamily="34" charset="0"/>
                  <a:cs typeface="Arial" panose="020B0604020202020204" pitchFamily="34" charset="0"/>
                </a:endParaRPr>
              </a:p>
            </p:txBody>
          </p:sp>
          <p:sp>
            <p:nvSpPr>
              <p:cNvPr id="68" name="Title 1">
                <a:extLst>
                  <a:ext uri="{FF2B5EF4-FFF2-40B4-BE49-F238E27FC236}">
                    <a16:creationId xmlns:a16="http://schemas.microsoft.com/office/drawing/2014/main" id="{7058E161-4289-43E7-87ED-8C310EB165DB}"/>
                  </a:ext>
                </a:extLst>
              </p:cNvPr>
              <p:cNvSpPr txBox="1">
                <a:spLocks/>
              </p:cNvSpPr>
              <p:nvPr/>
            </p:nvSpPr>
            <p:spPr>
              <a:xfrm>
                <a:off x="6448052" y="3609754"/>
                <a:ext cx="1325517" cy="593347"/>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70"/>
                <a:r>
                  <a:rPr lang="es-ES" sz="1200" i="1" dirty="0">
                    <a:solidFill>
                      <a:srgbClr val="095195"/>
                    </a:solidFill>
                    <a:latin typeface="Arial" panose="020B0604020202020204" pitchFamily="34" charset="0"/>
                    <a:cs typeface="Arial" panose="020B0604020202020204" pitchFamily="34" charset="0"/>
                  </a:rPr>
                  <a:t>Mejora Continua</a:t>
                </a:r>
                <a:endParaRPr lang="en-US" sz="1200" i="1" dirty="0">
                  <a:solidFill>
                    <a:srgbClr val="095195"/>
                  </a:solidFill>
                  <a:latin typeface="Arial" panose="020B0604020202020204" pitchFamily="34" charset="0"/>
                  <a:cs typeface="Arial" panose="020B0604020202020204" pitchFamily="34" charset="0"/>
                </a:endParaRPr>
              </a:p>
            </p:txBody>
          </p:sp>
        </p:grpSp>
        <p:sp>
          <p:nvSpPr>
            <p:cNvPr id="70" name="Title 1">
              <a:extLst>
                <a:ext uri="{FF2B5EF4-FFF2-40B4-BE49-F238E27FC236}">
                  <a16:creationId xmlns:a16="http://schemas.microsoft.com/office/drawing/2014/main" id="{DB892D7E-352E-409B-B1C2-42E49DB87F35}"/>
                </a:ext>
              </a:extLst>
            </p:cNvPr>
            <p:cNvSpPr txBox="1">
              <a:spLocks/>
            </p:cNvSpPr>
            <p:nvPr/>
          </p:nvSpPr>
          <p:spPr>
            <a:xfrm>
              <a:off x="470057" y="3865899"/>
              <a:ext cx="734040" cy="2695118"/>
            </a:xfrm>
            <a:prstGeom prst="rect">
              <a:avLst/>
            </a:prstGeom>
          </p:spPr>
          <p:txBody>
            <a:bodyPr vert="vert270"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defTabSz="1219140"/>
              <a:r>
                <a:rPr lang="es-ES" sz="1800" b="1" dirty="0">
                  <a:solidFill>
                    <a:srgbClr val="095195"/>
                  </a:solidFill>
                  <a:latin typeface="Arial" panose="020B0604020202020204" pitchFamily="34" charset="0"/>
                  <a:cs typeface="Arial" panose="020B0604020202020204" pitchFamily="34" charset="0"/>
                </a:rPr>
                <a:t>Principios ágiles</a:t>
              </a:r>
              <a:endParaRPr lang="en-US" sz="1600" b="1" dirty="0">
                <a:solidFill>
                  <a:srgbClr val="095195"/>
                </a:solidFill>
                <a:latin typeface="Arial" panose="020B0604020202020204" pitchFamily="34" charset="0"/>
                <a:cs typeface="Arial" panose="020B0604020202020204" pitchFamily="34" charset="0"/>
              </a:endParaRPr>
            </a:p>
          </p:txBody>
        </p:sp>
      </p:grpSp>
      <p:sp>
        <p:nvSpPr>
          <p:cNvPr id="5" name="Llamada rectangular redondeada 4"/>
          <p:cNvSpPr/>
          <p:nvPr/>
        </p:nvSpPr>
        <p:spPr>
          <a:xfrm>
            <a:off x="8220159" y="591401"/>
            <a:ext cx="3425588" cy="1268288"/>
          </a:xfrm>
          <a:prstGeom prst="wedgeRoundRectCallout">
            <a:avLst>
              <a:gd name="adj1" fmla="val -13662"/>
              <a:gd name="adj2" fmla="val 81869"/>
              <a:gd name="adj3" fmla="val 16667"/>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5853164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645624"/>
            <a:ext cx="10661651" cy="751438"/>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a nivel de equipo- SAFE: </a:t>
            </a:r>
          </a:p>
          <a:p>
            <a:r>
              <a:rPr lang="es-ES" b="1" dirty="0">
                <a:solidFill>
                  <a:srgbClr val="AD198D"/>
                </a:solidFill>
                <a:sym typeface="+mn-ea"/>
              </a:rPr>
              <a:t>PI Planning - Agenda</a:t>
            </a:r>
            <a:endParaRPr lang="es-CO" b="1" dirty="0">
              <a:solidFill>
                <a:srgbClr val="AD198D"/>
              </a:solidFill>
            </a:endParaRPr>
          </a:p>
        </p:txBody>
      </p:sp>
      <p:sp>
        <p:nvSpPr>
          <p:cNvPr id="3" name="Cuadro de texto 2"/>
          <p:cNvSpPr txBox="1"/>
          <p:nvPr/>
        </p:nvSpPr>
        <p:spPr>
          <a:xfrm>
            <a:off x="4144010" y="1691005"/>
            <a:ext cx="5350510" cy="1005205"/>
          </a:xfrm>
          <a:prstGeom prst="rect">
            <a:avLst/>
          </a:prstGeom>
          <a:noFill/>
        </p:spPr>
        <p:txBody>
          <a:bodyPr wrap="square" tIns="36195" rtlCol="0">
            <a:spAutoFit/>
          </a:bodyPr>
          <a:lstStyle/>
          <a:p>
            <a:pPr algn="just">
              <a:lnSpc>
                <a:spcPct val="100000"/>
              </a:lnSpc>
            </a:pPr>
            <a:endParaRPr lang="es-ES" altLang="en-US" sz="2000"/>
          </a:p>
          <a:p>
            <a:pPr algn="just">
              <a:lnSpc>
                <a:spcPct val="100000"/>
              </a:lnSpc>
            </a:pPr>
            <a:endParaRPr lang="es-ES" altLang="en-US" sz="2000" b="1">
              <a:latin typeface="Cambria Math" panose="02040503050406030204" charset="0"/>
            </a:endParaRPr>
          </a:p>
          <a:p>
            <a:pPr marL="285750" indent="-285750" algn="just">
              <a:lnSpc>
                <a:spcPct val="100000"/>
              </a:lnSpc>
              <a:buFont typeface="Arial" panose="020B0604020202020204" pitchFamily="34" charset="0"/>
              <a:buChar char="•"/>
            </a:pPr>
            <a:endParaRPr lang="es-ES" altLang="en-US" sz="2000" b="1">
              <a:latin typeface="Cambria Math" panose="02040503050406030204" charset="0"/>
            </a:endParaRPr>
          </a:p>
        </p:txBody>
      </p:sp>
      <p:cxnSp>
        <p:nvCxnSpPr>
          <p:cNvPr id="31" name="Conector recto 3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Marcador de posición de contenido 1"/>
          <p:cNvSpPr>
            <a:spLocks noGrp="1"/>
          </p:cNvSpPr>
          <p:nvPr>
            <p:ph sz="half" idx="1"/>
          </p:nvPr>
        </p:nvSpPr>
        <p:spPr/>
        <p:txBody>
          <a:bodyPr>
            <a:normAutofit/>
          </a:bodyPr>
          <a:lstStyle/>
          <a:p>
            <a:pPr marL="0" indent="0">
              <a:buNone/>
            </a:pPr>
            <a:r>
              <a:rPr lang="es-ES" altLang="en-US" sz="1800" dirty="0"/>
              <a:t>Para realizar un PI </a:t>
            </a:r>
            <a:r>
              <a:rPr lang="es-ES" altLang="en-US" sz="1800" dirty="0" err="1"/>
              <a:t>planning</a:t>
            </a:r>
            <a:r>
              <a:rPr lang="es-ES" altLang="en-US" sz="1800" dirty="0"/>
              <a:t>, SAFE propone la siguiente agenda. </a:t>
            </a:r>
          </a:p>
          <a:p>
            <a:pPr marL="0" indent="0">
              <a:buNone/>
            </a:pPr>
            <a:endParaRPr lang="es-ES" altLang="en-US" sz="1800" dirty="0"/>
          </a:p>
          <a:p>
            <a:pPr algn="just">
              <a:buFont typeface="Wingdings" panose="05000000000000000000" charset="0"/>
              <a:buChar char=""/>
            </a:pPr>
            <a:r>
              <a:rPr lang="es-ES" altLang="en-US" sz="1800" dirty="0"/>
              <a:t>En el día Uno, se realiza el entendimiento de la visión del negocio, lo que se pretende ejecutar durante el PI y se crea un plan preliminar.</a:t>
            </a:r>
          </a:p>
          <a:p>
            <a:pPr algn="just">
              <a:buFont typeface="Wingdings" panose="05000000000000000000" charset="0"/>
              <a:buChar char=""/>
            </a:pPr>
            <a:r>
              <a:rPr lang="es-ES" altLang="en-US" sz="1800" dirty="0"/>
              <a:t>En el día Dos, se realiza ajustes al plan si son necesarios, se identifican riesgos, se realiza la valoración de confianza del plan y al finalizar se realiza una retrospectiva del PI </a:t>
            </a:r>
            <a:r>
              <a:rPr lang="es-ES" altLang="en-US" sz="1800" dirty="0" err="1"/>
              <a:t>planning</a:t>
            </a:r>
            <a:r>
              <a:rPr lang="es-ES" altLang="en-US" sz="1800" dirty="0"/>
              <a:t>.</a:t>
            </a:r>
          </a:p>
        </p:txBody>
      </p:sp>
      <p:graphicFrame>
        <p:nvGraphicFramePr>
          <p:cNvPr id="6" name="Marcador de posición de contenido 5"/>
          <p:cNvGraphicFramePr>
            <a:graphicFrameLocks noGrp="1"/>
          </p:cNvGraphicFramePr>
          <p:nvPr>
            <p:ph sz="half" idx="2"/>
          </p:nvPr>
        </p:nvGraphicFramePr>
        <p:xfrm>
          <a:off x="6019165" y="1930400"/>
          <a:ext cx="5334635" cy="4142105"/>
        </p:xfrm>
        <a:graphic>
          <a:graphicData uri="http://schemas.openxmlformats.org/presentationml/2006/ole">
            <mc:AlternateContent xmlns:mc="http://schemas.openxmlformats.org/markup-compatibility/2006">
              <mc:Choice xmlns:v="urn:schemas-microsoft-com:vml" Requires="v">
                <p:oleObj spid="_x0000_s2155" r:id="rId3" imgW="6076950" imgH="4857750" progId="Paint.Picture">
                  <p:embed/>
                </p:oleObj>
              </mc:Choice>
              <mc:Fallback>
                <p:oleObj r:id="rId3" imgW="6076950" imgH="4857750" progId="Paint.Picture">
                  <p:embed/>
                  <p:pic>
                    <p:nvPicPr>
                      <p:cNvPr id="0" name="Imagen 6"/>
                      <p:cNvPicPr/>
                      <p:nvPr/>
                    </p:nvPicPr>
                    <p:blipFill>
                      <a:blip r:embed="rId4"/>
                      <a:stretch>
                        <a:fillRect/>
                      </a:stretch>
                    </p:blipFill>
                    <p:spPr>
                      <a:xfrm>
                        <a:off x="6019165" y="1930400"/>
                        <a:ext cx="5334635" cy="4142105"/>
                      </a:xfrm>
                      <a:prstGeom prst="rect">
                        <a:avLst/>
                      </a:prstGeom>
                    </p:spPr>
                  </p:pic>
                </p:oleObj>
              </mc:Fallback>
            </mc:AlternateContent>
          </a:graphicData>
        </a:graphic>
      </p:graphicFrame>
      <p:sp>
        <p:nvSpPr>
          <p:cNvPr id="8" name="Rectángulo: esquinas redondeadas 7">
            <a:hlinkClick r:id="rId5" action="ppaction://hlinksldjump"/>
            <a:extLst>
              <a:ext uri="{FF2B5EF4-FFF2-40B4-BE49-F238E27FC236}">
                <a16:creationId xmlns:a16="http://schemas.microsoft.com/office/drawing/2014/main" id="{F0265FB8-2A8D-443F-8589-C9789C1D0031}"/>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45952" y="726816"/>
            <a:ext cx="9445616" cy="560997"/>
          </a:xfrm>
        </p:spPr>
        <p:txBody>
          <a:bodyPr>
            <a:normAutofit/>
          </a:bodyPr>
          <a:lstStyle/>
          <a:p>
            <a:r>
              <a:rPr lang="es-ES" sz="3200" b="1" dirty="0">
                <a:solidFill>
                  <a:srgbClr val="AD198D"/>
                </a:solidFill>
                <a:sym typeface="+mn-ea"/>
              </a:rPr>
              <a:t>Entradas y Salidas: PI Planning</a:t>
            </a:r>
            <a:endParaRPr lang="es-CO" sz="3200" b="1" dirty="0">
              <a:solidFill>
                <a:srgbClr val="AD198D"/>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Rectángulo 25"/>
          <p:cNvSpPr/>
          <p:nvPr/>
        </p:nvSpPr>
        <p:spPr>
          <a:xfrm>
            <a:off x="8682995" y="2036619"/>
            <a:ext cx="2258842" cy="307777"/>
          </a:xfrm>
          <a:prstGeom prst="rect">
            <a:avLst/>
          </a:prstGeom>
        </p:spPr>
        <p:txBody>
          <a:bodyPr wrap="square">
            <a:spAutoFit/>
          </a:bodyPr>
          <a:lstStyle/>
          <a:p>
            <a:endParaRPr lang="es-CO" sz="1400" dirty="0">
              <a:latin typeface="Arial" panose="020B0604020202020204" pitchFamily="34" charset="0"/>
              <a:cs typeface="Arial" panose="020B0604020202020204" pitchFamily="34" charset="0"/>
            </a:endParaRPr>
          </a:p>
        </p:txBody>
      </p:sp>
      <p:pic>
        <p:nvPicPr>
          <p:cNvPr id="36" name="Imagen 35"/>
          <p:cNvPicPr>
            <a:picLocks noChangeAspect="1"/>
          </p:cNvPicPr>
          <p:nvPr/>
        </p:nvPicPr>
        <p:blipFill>
          <a:blip r:embed="rId2" cstate="print">
            <a:duotone>
              <a:prstClr val="black"/>
              <a:srgbClr val="AD198D">
                <a:tint val="45000"/>
                <a:satMod val="400000"/>
              </a:srgbClr>
            </a:duotone>
            <a:extLst>
              <a:ext uri="{28A0092B-C50C-407E-A947-70E740481C1C}">
                <a14:useLocalDpi xmlns:a14="http://schemas.microsoft.com/office/drawing/2010/main" val="0"/>
              </a:ext>
            </a:extLst>
          </a:blip>
          <a:stretch>
            <a:fillRect/>
          </a:stretch>
        </p:blipFill>
        <p:spPr>
          <a:xfrm>
            <a:off x="10677543" y="5148701"/>
            <a:ext cx="949577" cy="949577"/>
          </a:xfrm>
          <a:prstGeom prst="rect">
            <a:avLst/>
          </a:prstGeom>
        </p:spPr>
      </p:pic>
      <p:sp>
        <p:nvSpPr>
          <p:cNvPr id="5" name="Pentágono 4"/>
          <p:cNvSpPr/>
          <p:nvPr/>
        </p:nvSpPr>
        <p:spPr>
          <a:xfrm>
            <a:off x="1129030" y="2217420"/>
            <a:ext cx="2125980" cy="6381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Contexto del negocio</a:t>
            </a:r>
          </a:p>
        </p:txBody>
      </p:sp>
      <p:sp>
        <p:nvSpPr>
          <p:cNvPr id="6" name="Pentágono 5"/>
          <p:cNvSpPr/>
          <p:nvPr/>
        </p:nvSpPr>
        <p:spPr>
          <a:xfrm>
            <a:off x="1129030" y="3110230"/>
            <a:ext cx="2125345" cy="6381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Propósito y Misión</a:t>
            </a:r>
          </a:p>
        </p:txBody>
      </p:sp>
      <p:sp>
        <p:nvSpPr>
          <p:cNvPr id="7" name="Pentágono 6"/>
          <p:cNvSpPr/>
          <p:nvPr/>
        </p:nvSpPr>
        <p:spPr>
          <a:xfrm>
            <a:off x="1129030" y="4185920"/>
            <a:ext cx="2125345" cy="6381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 de Feature</a:t>
            </a:r>
          </a:p>
        </p:txBody>
      </p:sp>
      <p:sp>
        <p:nvSpPr>
          <p:cNvPr id="9" name="Rombo 8"/>
          <p:cNvSpPr/>
          <p:nvPr/>
        </p:nvSpPr>
        <p:spPr>
          <a:xfrm>
            <a:off x="3990975" y="2340610"/>
            <a:ext cx="3207385" cy="2176780"/>
          </a:xfrm>
          <a:prstGeom prst="diamond">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PI  PLANNING</a:t>
            </a:r>
          </a:p>
        </p:txBody>
      </p:sp>
      <p:sp>
        <p:nvSpPr>
          <p:cNvPr id="10" name="Pentágono 9"/>
          <p:cNvSpPr/>
          <p:nvPr/>
        </p:nvSpPr>
        <p:spPr>
          <a:xfrm>
            <a:off x="7818120" y="2217420"/>
            <a:ext cx="2125980" cy="638175"/>
          </a:xfrm>
          <a:prstGeom prst="homePlat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Objetivos PI</a:t>
            </a:r>
          </a:p>
        </p:txBody>
      </p:sp>
      <p:sp>
        <p:nvSpPr>
          <p:cNvPr id="12" name="Pentágono 11"/>
          <p:cNvSpPr/>
          <p:nvPr/>
        </p:nvSpPr>
        <p:spPr>
          <a:xfrm>
            <a:off x="7818120" y="3110230"/>
            <a:ext cx="2125980" cy="638175"/>
          </a:xfrm>
          <a:prstGeom prst="homePlat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Program Board</a:t>
            </a:r>
          </a:p>
        </p:txBody>
      </p:sp>
      <p:sp>
        <p:nvSpPr>
          <p:cNvPr id="14" name="Pentágono 13"/>
          <p:cNvSpPr/>
          <p:nvPr/>
        </p:nvSpPr>
        <p:spPr>
          <a:xfrm>
            <a:off x="7818120" y="4185920"/>
            <a:ext cx="2125980" cy="638175"/>
          </a:xfrm>
          <a:prstGeom prst="homePlat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Plan de trabajo</a:t>
            </a:r>
          </a:p>
        </p:txBody>
      </p:sp>
      <p:sp>
        <p:nvSpPr>
          <p:cNvPr id="15" name="Rectángulo 14"/>
          <p:cNvSpPr/>
          <p:nvPr/>
        </p:nvSpPr>
        <p:spPr>
          <a:xfrm>
            <a:off x="857885" y="5148580"/>
            <a:ext cx="2214880" cy="521970"/>
          </a:xfrm>
          <a:prstGeom prst="rect">
            <a:avLst/>
          </a:prstGeom>
          <a:noFill/>
          <a:ln>
            <a:noFill/>
          </a:ln>
        </p:spPr>
        <p:txBody>
          <a:bodyPr wrap="square" rtlCol="0" anchor="t">
            <a:spAutoFit/>
          </a:bodyPr>
          <a:lstStyle/>
          <a:p>
            <a:pPr algn="ctr"/>
            <a:r>
              <a:rPr lang="es-ES" altLang="en-US" sz="2800" b="1" dirty="0">
                <a:solidFill>
                  <a:srgbClr val="575756"/>
                </a:solidFill>
                <a:effectLst>
                  <a:innerShdw blurRad="63500" dist="50800" dir="13500000">
                    <a:srgbClr val="000000">
                      <a:alpha val="50000"/>
                    </a:srgbClr>
                  </a:innerShdw>
                </a:effectLst>
              </a:rPr>
              <a:t>Entradas</a:t>
            </a:r>
          </a:p>
        </p:txBody>
      </p:sp>
      <p:sp>
        <p:nvSpPr>
          <p:cNvPr id="19" name="Rectángulo 18"/>
          <p:cNvSpPr/>
          <p:nvPr/>
        </p:nvSpPr>
        <p:spPr>
          <a:xfrm>
            <a:off x="7613015" y="5148580"/>
            <a:ext cx="2214880" cy="521970"/>
          </a:xfrm>
          <a:prstGeom prst="rect">
            <a:avLst/>
          </a:prstGeom>
          <a:noFill/>
          <a:ln>
            <a:noFill/>
          </a:ln>
        </p:spPr>
        <p:txBody>
          <a:bodyPr wrap="square" rtlCol="0" anchor="t">
            <a:spAutoFit/>
          </a:bodyPr>
          <a:lstStyle/>
          <a:p>
            <a:pPr algn="ctr"/>
            <a:r>
              <a:rPr lang="es-ES" altLang="en-US" sz="2800" b="1" dirty="0">
                <a:solidFill>
                  <a:srgbClr val="575756"/>
                </a:solidFill>
                <a:effectLst>
                  <a:innerShdw blurRad="63500" dist="50800" dir="13500000">
                    <a:srgbClr val="000000">
                      <a:alpha val="50000"/>
                    </a:srgbClr>
                  </a:innerShdw>
                </a:effectLst>
              </a:rPr>
              <a:t>Salidas</a:t>
            </a:r>
          </a:p>
        </p:txBody>
      </p:sp>
      <p:sp>
        <p:nvSpPr>
          <p:cNvPr id="16" name="Rectángulo: esquinas redondeadas 15">
            <a:hlinkClick r:id="rId3" action="ppaction://hlinksldjump"/>
            <a:extLst>
              <a:ext uri="{FF2B5EF4-FFF2-40B4-BE49-F238E27FC236}">
                <a16:creationId xmlns:a16="http://schemas.microsoft.com/office/drawing/2014/main" id="{5AD12BEE-B2C8-4E23-B86D-9FCD0207BCF3}"/>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75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a:solidFill>
                  <a:srgbClr val="AD198D"/>
                </a:solidFill>
                <a:sym typeface="+mn-ea"/>
              </a:rPr>
              <a:t>Refinamiento de Story (MPV)</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LLamada de flecha derecha 2"/>
          <p:cNvSpPr/>
          <p:nvPr/>
        </p:nvSpPr>
        <p:spPr>
          <a:xfrm>
            <a:off x="645795" y="2264410"/>
            <a:ext cx="1979930" cy="1145540"/>
          </a:xfrm>
          <a:prstGeom prst="rightArrow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Qué es?</a:t>
            </a:r>
          </a:p>
        </p:txBody>
      </p:sp>
      <p:sp>
        <p:nvSpPr>
          <p:cNvPr id="7" name="Proceso 6"/>
          <p:cNvSpPr/>
          <p:nvPr/>
        </p:nvSpPr>
        <p:spPr>
          <a:xfrm>
            <a:off x="2625725" y="1852295"/>
            <a:ext cx="3665855" cy="1718945"/>
          </a:xfrm>
          <a:prstGeom prst="flowChart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Evento, en el cual se detalla a nivel funcional las HU, para asegurar que el equipo Ágil, tenga un entendimiento de las necesidades del PO.</a:t>
            </a:r>
          </a:p>
        </p:txBody>
      </p:sp>
      <p:sp>
        <p:nvSpPr>
          <p:cNvPr id="8" name="LLamada de flecha derecha 7"/>
          <p:cNvSpPr/>
          <p:nvPr/>
        </p:nvSpPr>
        <p:spPr>
          <a:xfrm>
            <a:off x="645795" y="4183380"/>
            <a:ext cx="1979930" cy="1145540"/>
          </a:xfrm>
          <a:prstGeom prst="rightArrow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Quién Participa?</a:t>
            </a:r>
          </a:p>
        </p:txBody>
      </p:sp>
      <p:sp>
        <p:nvSpPr>
          <p:cNvPr id="13" name="Proceso 12"/>
          <p:cNvSpPr/>
          <p:nvPr/>
        </p:nvSpPr>
        <p:spPr>
          <a:xfrm>
            <a:off x="2625725" y="3732530"/>
            <a:ext cx="3665855" cy="1718945"/>
          </a:xfrm>
          <a:prstGeom prst="flowChart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Debe participar todo el equipo Agil. En el caso que sea necesario invitar alguien que no sea parte del equipo, como por ejemplo stakeholders, areas transversales, entre otros es valido hacerlo.</a:t>
            </a:r>
          </a:p>
        </p:txBody>
      </p:sp>
      <p:sp>
        <p:nvSpPr>
          <p:cNvPr id="14" name="Estrella de 8 puntas 13"/>
          <p:cNvSpPr/>
          <p:nvPr/>
        </p:nvSpPr>
        <p:spPr>
          <a:xfrm>
            <a:off x="6638925" y="1969135"/>
            <a:ext cx="4199651" cy="3617933"/>
          </a:xfrm>
          <a:prstGeom prst="star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600" dirty="0">
                <a:solidFill>
                  <a:schemeClr val="tx1"/>
                </a:solidFill>
              </a:rPr>
              <a:t>Objetivo </a:t>
            </a:r>
          </a:p>
          <a:p>
            <a:pPr algn="ctr"/>
            <a:endParaRPr lang="es-ES" altLang="en-US" sz="1600" dirty="0">
              <a:solidFill>
                <a:schemeClr val="tx1"/>
              </a:solidFill>
            </a:endParaRPr>
          </a:p>
          <a:p>
            <a:pPr algn="ctr"/>
            <a:r>
              <a:rPr lang="es-ES" altLang="en-US" sz="1600" dirty="0">
                <a:solidFill>
                  <a:schemeClr val="tx1"/>
                </a:solidFill>
              </a:rPr>
              <a:t>Detallar HU que son candidatas para ser </a:t>
            </a:r>
            <a:r>
              <a:rPr lang="es-ES" altLang="en-US" sz="1600" b="1" i="1" dirty="0">
                <a:solidFill>
                  <a:schemeClr val="tx1"/>
                </a:solidFill>
              </a:rPr>
              <a:t>implementadas</a:t>
            </a:r>
            <a:r>
              <a:rPr lang="es-ES" altLang="en-US" sz="1600" dirty="0">
                <a:solidFill>
                  <a:schemeClr val="tx1"/>
                </a:solidFill>
              </a:rPr>
              <a:t> en la siguiente </a:t>
            </a:r>
            <a:r>
              <a:rPr lang="es-ES" altLang="en-US" sz="1600" b="1" i="1" dirty="0">
                <a:solidFill>
                  <a:schemeClr val="tx1"/>
                </a:solidFill>
              </a:rPr>
              <a:t>iteración</a:t>
            </a:r>
            <a:r>
              <a:rPr lang="es-ES" altLang="en-US" sz="1600" dirty="0">
                <a:solidFill>
                  <a:schemeClr val="tx1"/>
                </a:solidFill>
              </a:rPr>
              <a:t>. Identificando, riesgos, dependencias, impedimentos y viabilidad técnica para su construcción.</a:t>
            </a:r>
          </a:p>
        </p:txBody>
      </p:sp>
      <p:sp>
        <p:nvSpPr>
          <p:cNvPr id="10" name="Rectángulo: esquinas redondeadas 9">
            <a:hlinkClick r:id="rId2" action="ppaction://hlinksldjump"/>
            <a:extLst>
              <a:ext uri="{FF2B5EF4-FFF2-40B4-BE49-F238E27FC236}">
                <a16:creationId xmlns:a16="http://schemas.microsoft.com/office/drawing/2014/main" id="{F73CEA9B-5411-46A4-91C3-B27A2FE86CEA}"/>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p:cNvSpPr txBox="1"/>
          <p:nvPr/>
        </p:nvSpPr>
        <p:spPr>
          <a:xfrm>
            <a:off x="129650" y="353747"/>
            <a:ext cx="10192624" cy="83173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a:t>
            </a:r>
          </a:p>
          <a:p>
            <a:r>
              <a:rPr lang="es-ES" b="1" dirty="0">
                <a:solidFill>
                  <a:srgbClr val="AD198D"/>
                </a:solidFill>
                <a:sym typeface="+mn-ea"/>
              </a:rPr>
              <a:t>Refinamiento de Historias (MPV)</a:t>
            </a:r>
          </a:p>
        </p:txBody>
      </p:sp>
      <p:cxnSp>
        <p:nvCxnSpPr>
          <p:cNvPr id="11" name="Conector recto 10"/>
          <p:cNvCxnSpPr/>
          <p:nvPr/>
        </p:nvCxnSpPr>
        <p:spPr>
          <a:xfrm>
            <a:off x="129650" y="121198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Óvalo 8"/>
          <p:cNvSpPr/>
          <p:nvPr/>
        </p:nvSpPr>
        <p:spPr>
          <a:xfrm>
            <a:off x="4859655" y="3125470"/>
            <a:ext cx="2029460" cy="152209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Refinamiento</a:t>
            </a:r>
          </a:p>
        </p:txBody>
      </p:sp>
      <p:sp>
        <p:nvSpPr>
          <p:cNvPr id="10" name="Óvalo 9"/>
          <p:cNvSpPr/>
          <p:nvPr/>
        </p:nvSpPr>
        <p:spPr>
          <a:xfrm>
            <a:off x="1419225" y="2099945"/>
            <a:ext cx="2029460" cy="152209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 HU Priorizadas</a:t>
            </a:r>
          </a:p>
        </p:txBody>
      </p:sp>
      <p:sp>
        <p:nvSpPr>
          <p:cNvPr id="12" name="Óvalo 11"/>
          <p:cNvSpPr/>
          <p:nvPr/>
        </p:nvSpPr>
        <p:spPr>
          <a:xfrm>
            <a:off x="1419225" y="3832860"/>
            <a:ext cx="2029460" cy="152209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Criterios de aceptación claros</a:t>
            </a:r>
          </a:p>
        </p:txBody>
      </p:sp>
      <p:sp>
        <p:nvSpPr>
          <p:cNvPr id="17" name="Flecha curvada hacia abajo 16"/>
          <p:cNvSpPr/>
          <p:nvPr/>
        </p:nvSpPr>
        <p:spPr>
          <a:xfrm rot="600000">
            <a:off x="3448685" y="2257425"/>
            <a:ext cx="2078355" cy="1092835"/>
          </a:xfrm>
          <a:prstGeom prst="curved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solidFill>
                <a:schemeClr val="tx1"/>
              </a:solidFill>
            </a:endParaRPr>
          </a:p>
        </p:txBody>
      </p:sp>
      <p:sp>
        <p:nvSpPr>
          <p:cNvPr id="18" name="Flecha curvada hacia arriba 17"/>
          <p:cNvSpPr/>
          <p:nvPr/>
        </p:nvSpPr>
        <p:spPr>
          <a:xfrm rot="21000000">
            <a:off x="3467100" y="4382770"/>
            <a:ext cx="1769745" cy="840740"/>
          </a:xfrm>
          <a:prstGeom prst="curvedUp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19" name="Óvalo 18"/>
          <p:cNvSpPr/>
          <p:nvPr/>
        </p:nvSpPr>
        <p:spPr>
          <a:xfrm>
            <a:off x="7928610" y="1397635"/>
            <a:ext cx="2193290" cy="1522095"/>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HU Refinadas</a:t>
            </a:r>
          </a:p>
        </p:txBody>
      </p:sp>
      <p:sp>
        <p:nvSpPr>
          <p:cNvPr id="20" name="Óvalo 19"/>
          <p:cNvSpPr/>
          <p:nvPr/>
        </p:nvSpPr>
        <p:spPr>
          <a:xfrm>
            <a:off x="7928610" y="2919730"/>
            <a:ext cx="2193290" cy="152209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Dependencias</a:t>
            </a:r>
          </a:p>
        </p:txBody>
      </p:sp>
      <p:sp>
        <p:nvSpPr>
          <p:cNvPr id="21" name="Óvalo 20"/>
          <p:cNvSpPr/>
          <p:nvPr/>
        </p:nvSpPr>
        <p:spPr>
          <a:xfrm>
            <a:off x="7928610" y="4441825"/>
            <a:ext cx="2193290" cy="1522095"/>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Riesgos, Impedimentos</a:t>
            </a:r>
          </a:p>
        </p:txBody>
      </p:sp>
      <p:sp>
        <p:nvSpPr>
          <p:cNvPr id="27" name="Cuadro de texto 26"/>
          <p:cNvSpPr txBox="1"/>
          <p:nvPr/>
        </p:nvSpPr>
        <p:spPr>
          <a:xfrm rot="16200000">
            <a:off x="-248285" y="3533140"/>
            <a:ext cx="2019300" cy="706755"/>
          </a:xfrm>
          <a:prstGeom prst="rect">
            <a:avLst/>
          </a:prstGeom>
          <a:noFill/>
        </p:spPr>
        <p:txBody>
          <a:bodyPr wrap="none" rtlCol="0">
            <a:spAutoFit/>
          </a:bodyPr>
          <a:lstStyle/>
          <a:p>
            <a:pPr algn="ctr"/>
            <a:r>
              <a:rPr lang="es-ES" altLang="en-US" sz="4000" b="1">
                <a:gradFill>
                  <a:gsLst>
                    <a:gs pos="21000">
                      <a:srgbClr val="53575C"/>
                    </a:gs>
                    <a:gs pos="88000">
                      <a:srgbClr val="C5C7CA"/>
                    </a:gs>
                  </a:gsLst>
                  <a:lin ang="5400000"/>
                </a:gradFill>
                <a:effectLst/>
                <a:sym typeface="+mn-ea"/>
              </a:rPr>
              <a:t>Entradas</a:t>
            </a:r>
            <a:endParaRPr lang="es-ES" altLang="en-US" sz="4000" b="1">
              <a:gradFill>
                <a:gsLst>
                  <a:gs pos="21000">
                    <a:srgbClr val="53575C"/>
                  </a:gs>
                  <a:gs pos="88000">
                    <a:srgbClr val="C5C7CA"/>
                  </a:gs>
                </a:gsLst>
                <a:lin ang="5400000"/>
              </a:gradFill>
              <a:effectLst/>
            </a:endParaRPr>
          </a:p>
        </p:txBody>
      </p:sp>
      <p:sp>
        <p:nvSpPr>
          <p:cNvPr id="28" name="Cuadro de texto 27"/>
          <p:cNvSpPr txBox="1"/>
          <p:nvPr/>
        </p:nvSpPr>
        <p:spPr>
          <a:xfrm rot="16200000">
            <a:off x="10072370" y="3347720"/>
            <a:ext cx="1648460" cy="706755"/>
          </a:xfrm>
          <a:prstGeom prst="rect">
            <a:avLst/>
          </a:prstGeom>
          <a:noFill/>
        </p:spPr>
        <p:txBody>
          <a:bodyPr wrap="none" rtlCol="0">
            <a:spAutoFit/>
          </a:bodyPr>
          <a:lstStyle/>
          <a:p>
            <a:pPr algn="ctr"/>
            <a:r>
              <a:rPr lang="es-ES" altLang="en-US" sz="4000" b="1">
                <a:gradFill>
                  <a:gsLst>
                    <a:gs pos="21000">
                      <a:srgbClr val="53575C"/>
                    </a:gs>
                    <a:gs pos="88000">
                      <a:srgbClr val="C5C7CA"/>
                    </a:gs>
                  </a:gsLst>
                  <a:lin ang="5400000"/>
                </a:gradFill>
                <a:effectLst/>
              </a:rPr>
              <a:t>Salidas</a:t>
            </a:r>
          </a:p>
        </p:txBody>
      </p:sp>
      <p:sp>
        <p:nvSpPr>
          <p:cNvPr id="30" name="Flecha doblada 29"/>
          <p:cNvSpPr/>
          <p:nvPr/>
        </p:nvSpPr>
        <p:spPr>
          <a:xfrm>
            <a:off x="6603365" y="2271395"/>
            <a:ext cx="1325245" cy="1064260"/>
          </a:xfrm>
          <a:prstGeom prst="ben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31" name="Flecha derecha 30"/>
          <p:cNvSpPr/>
          <p:nvPr/>
        </p:nvSpPr>
        <p:spPr>
          <a:xfrm>
            <a:off x="6954520" y="3649345"/>
            <a:ext cx="998220" cy="474345"/>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34" name="Flecha doblada 33"/>
          <p:cNvSpPr/>
          <p:nvPr/>
        </p:nvSpPr>
        <p:spPr>
          <a:xfrm flipV="1">
            <a:off x="6603365" y="4235450"/>
            <a:ext cx="1349375" cy="784225"/>
          </a:xfrm>
          <a:prstGeom prst="bentArrow">
            <a:avLst>
              <a:gd name="adj1" fmla="val 25000"/>
              <a:gd name="adj2" fmla="val 23893"/>
              <a:gd name="adj3" fmla="val 25000"/>
              <a:gd name="adj4" fmla="val 43750"/>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35" name="Cuadro de texto 34"/>
          <p:cNvSpPr txBox="1"/>
          <p:nvPr/>
        </p:nvSpPr>
        <p:spPr>
          <a:xfrm>
            <a:off x="321846" y="6061703"/>
            <a:ext cx="8591550" cy="645160"/>
          </a:xfrm>
          <a:prstGeom prst="rect">
            <a:avLst/>
          </a:prstGeom>
          <a:noFill/>
        </p:spPr>
        <p:txBody>
          <a:bodyPr wrap="square" rtlCol="0">
            <a:spAutoFit/>
          </a:bodyPr>
          <a:lstStyle/>
          <a:p>
            <a:pPr algn="just"/>
            <a:r>
              <a:rPr lang="es-ES" altLang="en-US" b="1" dirty="0"/>
              <a:t>Esta ceremonia no debe consumir mas de un 10% de la duración de la iteración, es facilitada por el Scrum Master o líder del equipo ágil.</a:t>
            </a:r>
          </a:p>
        </p:txBody>
      </p:sp>
      <p:sp>
        <p:nvSpPr>
          <p:cNvPr id="22" name="Rectángulo: esquinas redondeadas 21">
            <a:hlinkClick r:id="rId2" action="ppaction://hlinksldjump"/>
            <a:extLst>
              <a:ext uri="{FF2B5EF4-FFF2-40B4-BE49-F238E27FC236}">
                <a16:creationId xmlns:a16="http://schemas.microsoft.com/office/drawing/2014/main" id="{87EC99C1-AF0D-4695-8B8F-B01C9E34B3E0}"/>
              </a:ext>
            </a:extLst>
          </p:cNvPr>
          <p:cNvSpPr/>
          <p:nvPr/>
        </p:nvSpPr>
        <p:spPr>
          <a:xfrm>
            <a:off x="9164593" y="502089"/>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Iteración.</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3" name="Diagrama 2"/>
          <p:cNvGraphicFramePr/>
          <p:nvPr/>
        </p:nvGraphicFramePr>
        <p:xfrm>
          <a:off x="1492885" y="1691640"/>
          <a:ext cx="8976995" cy="4592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ángulo: esquinas redondeadas 5">
            <a:hlinkClick r:id="rId7" action="ppaction://hlinksldjump"/>
            <a:extLst>
              <a:ext uri="{FF2B5EF4-FFF2-40B4-BE49-F238E27FC236}">
                <a16:creationId xmlns:a16="http://schemas.microsoft.com/office/drawing/2014/main" id="{CC5330FB-A503-4725-A84A-605369F2C3AB}"/>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Iteracion.</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Diagrama 1"/>
          <p:cNvGraphicFramePr/>
          <p:nvPr/>
        </p:nvGraphicFramePr>
        <p:xfrm>
          <a:off x="2032000" y="1798955"/>
          <a:ext cx="7195820" cy="4191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ángulo 5"/>
          <p:cNvSpPr/>
          <p:nvPr/>
        </p:nvSpPr>
        <p:spPr>
          <a:xfrm>
            <a:off x="2032000" y="1691005"/>
            <a:ext cx="201930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p>
        </p:txBody>
      </p:sp>
      <p:sp>
        <p:nvSpPr>
          <p:cNvPr id="7" name="Rectángulo 6"/>
          <p:cNvSpPr/>
          <p:nvPr/>
        </p:nvSpPr>
        <p:spPr>
          <a:xfrm>
            <a:off x="7393940" y="1691005"/>
            <a:ext cx="164846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p>
        </p:txBody>
      </p:sp>
      <p:sp>
        <p:nvSpPr>
          <p:cNvPr id="8" name="Cuadro de texto 7"/>
          <p:cNvSpPr txBox="1"/>
          <p:nvPr/>
        </p:nvSpPr>
        <p:spPr>
          <a:xfrm>
            <a:off x="780098" y="5990590"/>
            <a:ext cx="10119995" cy="368300"/>
          </a:xfrm>
          <a:prstGeom prst="rect">
            <a:avLst/>
          </a:prstGeom>
          <a:noFill/>
        </p:spPr>
        <p:txBody>
          <a:bodyPr wrap="none" rtlCol="0">
            <a:spAutoFit/>
          </a:bodyPr>
          <a:lstStyle/>
          <a:p>
            <a:pPr algn="dist"/>
            <a:r>
              <a:rPr lang="es-ES" altLang="en-US" b="1" dirty="0"/>
              <a:t>SAFE recomienda una duración de 2 a 4 semanas por iteración, dependiendo del contexto organizacional.</a:t>
            </a:r>
          </a:p>
        </p:txBody>
      </p:sp>
      <p:sp>
        <p:nvSpPr>
          <p:cNvPr id="9" name="Rectángulo: esquinas redondeadas 8">
            <a:hlinkClick r:id="rId7" action="ppaction://hlinksldjump"/>
            <a:extLst>
              <a:ext uri="{FF2B5EF4-FFF2-40B4-BE49-F238E27FC236}">
                <a16:creationId xmlns:a16="http://schemas.microsoft.com/office/drawing/2014/main" id="{9AB73A97-8C23-475A-A2BE-3ECDA5FDE8C3}"/>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0172"/>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Iteration</a:t>
            </a:r>
            <a:r>
              <a:rPr lang="es-ES" b="1" dirty="0">
                <a:solidFill>
                  <a:srgbClr val="AD198D"/>
                </a:solidFill>
                <a:sym typeface="+mn-ea"/>
              </a:rPr>
              <a:t> Planning.</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Cheurón 8"/>
          <p:cNvSpPr/>
          <p:nvPr/>
        </p:nvSpPr>
        <p:spPr>
          <a:xfrm rot="5400000">
            <a:off x="3281680" y="1904365"/>
            <a:ext cx="1898015" cy="14719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0" name="Cuadro de texto 9"/>
          <p:cNvSpPr txBox="1"/>
          <p:nvPr/>
        </p:nvSpPr>
        <p:spPr>
          <a:xfrm>
            <a:off x="3707765" y="2618105"/>
            <a:ext cx="1047115" cy="368300"/>
          </a:xfrm>
          <a:prstGeom prst="rect">
            <a:avLst/>
          </a:prstGeom>
          <a:noFill/>
        </p:spPr>
        <p:txBody>
          <a:bodyPr wrap="square" rtlCol="0">
            <a:spAutoFit/>
          </a:bodyPr>
          <a:lstStyle/>
          <a:p>
            <a:pPr algn="just"/>
            <a:r>
              <a:rPr lang="es-ES" altLang="en-US" dirty="0"/>
              <a:t>Qué es?</a:t>
            </a:r>
          </a:p>
        </p:txBody>
      </p:sp>
      <p:sp>
        <p:nvSpPr>
          <p:cNvPr id="12" name="Cheurón 11"/>
          <p:cNvSpPr/>
          <p:nvPr/>
        </p:nvSpPr>
        <p:spPr>
          <a:xfrm rot="5400000">
            <a:off x="3281680" y="3357245"/>
            <a:ext cx="1898015" cy="1471930"/>
          </a:xfrm>
          <a:prstGeom prst="chevr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3" name="Cuadro de texto 12"/>
          <p:cNvSpPr txBox="1"/>
          <p:nvPr/>
        </p:nvSpPr>
        <p:spPr>
          <a:xfrm>
            <a:off x="3707765" y="3909060"/>
            <a:ext cx="1047115" cy="368300"/>
          </a:xfrm>
          <a:prstGeom prst="rect">
            <a:avLst/>
          </a:prstGeom>
          <a:noFill/>
        </p:spPr>
        <p:txBody>
          <a:bodyPr wrap="square" rtlCol="0">
            <a:spAutoFit/>
          </a:bodyPr>
          <a:lstStyle/>
          <a:p>
            <a:pPr algn="just"/>
            <a:r>
              <a:rPr lang="es-ES" altLang="en-US"/>
              <a:t>Objetivo</a:t>
            </a:r>
          </a:p>
        </p:txBody>
      </p:sp>
      <p:sp>
        <p:nvSpPr>
          <p:cNvPr id="14" name="Cheurón 13"/>
          <p:cNvSpPr/>
          <p:nvPr/>
        </p:nvSpPr>
        <p:spPr>
          <a:xfrm rot="5400000">
            <a:off x="3282315" y="4874895"/>
            <a:ext cx="1898015" cy="1471930"/>
          </a:xfrm>
          <a:prstGeom prst="chevro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5" name="Cuadro de texto 14"/>
          <p:cNvSpPr txBox="1"/>
          <p:nvPr/>
        </p:nvSpPr>
        <p:spPr>
          <a:xfrm>
            <a:off x="3609975" y="5410835"/>
            <a:ext cx="1144905" cy="584775"/>
          </a:xfrm>
          <a:prstGeom prst="rect">
            <a:avLst/>
          </a:prstGeom>
          <a:noFill/>
        </p:spPr>
        <p:txBody>
          <a:bodyPr wrap="square" rtlCol="0">
            <a:spAutoFit/>
          </a:bodyPr>
          <a:lstStyle/>
          <a:p>
            <a:pPr algn="just"/>
            <a:r>
              <a:rPr lang="es-ES" altLang="en-US" sz="1600" dirty="0"/>
              <a:t>Quienes  participan?</a:t>
            </a:r>
          </a:p>
        </p:txBody>
      </p:sp>
      <p:sp>
        <p:nvSpPr>
          <p:cNvPr id="16" name="Proceso 15"/>
          <p:cNvSpPr/>
          <p:nvPr/>
        </p:nvSpPr>
        <p:spPr>
          <a:xfrm>
            <a:off x="5154295" y="1692275"/>
            <a:ext cx="4942205" cy="1089660"/>
          </a:xfrm>
          <a:prstGeom prst="flowChartProcess">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Es el evento en el cual el equipo, se compromete con el trabajo a realizar durante la iteración próxima a iniciar, y se traza un objetivo en común.</a:t>
            </a:r>
          </a:p>
        </p:txBody>
      </p:sp>
      <p:sp>
        <p:nvSpPr>
          <p:cNvPr id="18" name="Proceso 17"/>
          <p:cNvSpPr/>
          <p:nvPr/>
        </p:nvSpPr>
        <p:spPr>
          <a:xfrm>
            <a:off x="5154295" y="3144520"/>
            <a:ext cx="4942205" cy="1132205"/>
          </a:xfrm>
          <a:prstGeom prst="flowChart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Organizar, planificar y definir el alcance en el cual el equipo ágil se enfocara durante  el desarrollo de la iteración.</a:t>
            </a:r>
          </a:p>
        </p:txBody>
      </p:sp>
      <p:sp>
        <p:nvSpPr>
          <p:cNvPr id="19" name="Proceso 18"/>
          <p:cNvSpPr/>
          <p:nvPr/>
        </p:nvSpPr>
        <p:spPr>
          <a:xfrm>
            <a:off x="5154295" y="4662170"/>
            <a:ext cx="4942205" cy="1132205"/>
          </a:xfrm>
          <a:prstGeom prst="flowChartProcess">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En este evento deben participar, el equipo ágil en su totalidad.</a:t>
            </a:r>
          </a:p>
        </p:txBody>
      </p:sp>
      <p:pic>
        <p:nvPicPr>
          <p:cNvPr id="21" name="Marcador de posición de contenido 5"/>
          <p:cNvPicPr>
            <a:picLocks noGrp="1" noChangeAspect="1"/>
          </p:cNvPicPr>
          <p:nvPr>
            <p:ph idx="1"/>
          </p:nvPr>
        </p:nvPicPr>
        <p:blipFill>
          <a:blip r:embed="rId2"/>
          <a:stretch>
            <a:fillRect/>
          </a:stretch>
        </p:blipFill>
        <p:spPr>
          <a:xfrm>
            <a:off x="389890" y="2277110"/>
            <a:ext cx="2878455" cy="2245995"/>
          </a:xfrm>
          <a:prstGeom prst="rect">
            <a:avLst/>
          </a:prstGeom>
        </p:spPr>
      </p:pic>
      <p:sp>
        <p:nvSpPr>
          <p:cNvPr id="17" name="Rectángulo: esquinas redondeadas 16">
            <a:hlinkClick r:id="rId3" action="ppaction://hlinksldjump"/>
            <a:extLst>
              <a:ext uri="{FF2B5EF4-FFF2-40B4-BE49-F238E27FC236}">
                <a16:creationId xmlns:a16="http://schemas.microsoft.com/office/drawing/2014/main" id="{ADE54207-A128-4372-8BD6-264CF9B95069}"/>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62012"/>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Iteration</a:t>
            </a:r>
            <a:r>
              <a:rPr lang="es-ES" b="1" dirty="0">
                <a:solidFill>
                  <a:srgbClr val="AD198D"/>
                </a:solidFill>
                <a:sym typeface="+mn-ea"/>
              </a:rPr>
              <a:t> Planning.</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LLamada de flecha derecha 20"/>
          <p:cNvSpPr/>
          <p:nvPr/>
        </p:nvSpPr>
        <p:spPr>
          <a:xfrm>
            <a:off x="1546225" y="1525905"/>
            <a:ext cx="2045970" cy="90106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Objetivos del Program PI</a:t>
            </a:r>
          </a:p>
        </p:txBody>
      </p:sp>
      <p:sp>
        <p:nvSpPr>
          <p:cNvPr id="22" name="LLamada de flecha derecha 21"/>
          <p:cNvSpPr/>
          <p:nvPr/>
        </p:nvSpPr>
        <p:spPr>
          <a:xfrm>
            <a:off x="1546225" y="2592705"/>
            <a:ext cx="2045970" cy="94932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 de HU</a:t>
            </a:r>
          </a:p>
        </p:txBody>
      </p:sp>
      <p:sp>
        <p:nvSpPr>
          <p:cNvPr id="23" name="LLamada de flecha derecha 22"/>
          <p:cNvSpPr/>
          <p:nvPr/>
        </p:nvSpPr>
        <p:spPr>
          <a:xfrm>
            <a:off x="1546225" y="3678555"/>
            <a:ext cx="2045970" cy="94932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Capacidad del equipo</a:t>
            </a:r>
          </a:p>
        </p:txBody>
      </p:sp>
      <p:sp>
        <p:nvSpPr>
          <p:cNvPr id="24" name="LLamada de flecha derecha 23"/>
          <p:cNvSpPr/>
          <p:nvPr/>
        </p:nvSpPr>
        <p:spPr>
          <a:xfrm>
            <a:off x="1546225" y="4789805"/>
            <a:ext cx="2045970" cy="94932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400" dirty="0"/>
              <a:t>Planes de acción/ retrospectiva</a:t>
            </a:r>
          </a:p>
        </p:txBody>
      </p:sp>
      <p:sp>
        <p:nvSpPr>
          <p:cNvPr id="25" name="Proceso alternativo 24"/>
          <p:cNvSpPr/>
          <p:nvPr/>
        </p:nvSpPr>
        <p:spPr>
          <a:xfrm>
            <a:off x="4443095" y="2514600"/>
            <a:ext cx="3306445" cy="227520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Iteración</a:t>
            </a:r>
          </a:p>
        </p:txBody>
      </p:sp>
      <p:sp>
        <p:nvSpPr>
          <p:cNvPr id="26" name="LLamada de flecha izquierda 25"/>
          <p:cNvSpPr/>
          <p:nvPr/>
        </p:nvSpPr>
        <p:spPr>
          <a:xfrm flipH="1">
            <a:off x="9446895" y="1569561"/>
            <a:ext cx="1898015"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Backlog de la Iteración</a:t>
            </a:r>
          </a:p>
        </p:txBody>
      </p:sp>
      <p:sp>
        <p:nvSpPr>
          <p:cNvPr id="27" name="LLamada de flecha izquierda 26"/>
          <p:cNvSpPr/>
          <p:nvPr/>
        </p:nvSpPr>
        <p:spPr>
          <a:xfrm flipH="1">
            <a:off x="9488897" y="2592705"/>
            <a:ext cx="1898015"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Estimación</a:t>
            </a:r>
          </a:p>
        </p:txBody>
      </p:sp>
      <p:sp>
        <p:nvSpPr>
          <p:cNvPr id="28" name="LLamada de flecha izquierda 27"/>
          <p:cNvSpPr/>
          <p:nvPr/>
        </p:nvSpPr>
        <p:spPr>
          <a:xfrm flipH="1">
            <a:off x="9488898" y="3678555"/>
            <a:ext cx="1898014"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Tareas de HU</a:t>
            </a:r>
          </a:p>
        </p:txBody>
      </p:sp>
      <p:sp>
        <p:nvSpPr>
          <p:cNvPr id="29" name="LLamada de flecha izquierda 28"/>
          <p:cNvSpPr/>
          <p:nvPr/>
        </p:nvSpPr>
        <p:spPr>
          <a:xfrm flipH="1">
            <a:off x="9488898" y="4789805"/>
            <a:ext cx="2045970"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dirty="0">
                <a:sym typeface="+mn-ea"/>
              </a:rPr>
              <a:t>Objetivo de la Iteración</a:t>
            </a:r>
          </a:p>
        </p:txBody>
      </p:sp>
      <p:sp>
        <p:nvSpPr>
          <p:cNvPr id="30" name="Cuadro de texto 29"/>
          <p:cNvSpPr txBox="1"/>
          <p:nvPr/>
        </p:nvSpPr>
        <p:spPr>
          <a:xfrm>
            <a:off x="1453515" y="6076892"/>
            <a:ext cx="9284970" cy="645160"/>
          </a:xfrm>
          <a:prstGeom prst="rect">
            <a:avLst/>
          </a:prstGeom>
          <a:noFill/>
        </p:spPr>
        <p:txBody>
          <a:bodyPr wrap="square" rtlCol="0">
            <a:spAutoFit/>
          </a:bodyPr>
          <a:lstStyle/>
          <a:p>
            <a:pPr algn="just"/>
            <a:r>
              <a:rPr lang="es-ES" b="1" dirty="0">
                <a:solidFill>
                  <a:schemeClr val="tx1"/>
                </a:solidFill>
              </a:rPr>
              <a:t>La duración de la </a:t>
            </a:r>
            <a:r>
              <a:rPr lang="es-ES" b="1" dirty="0" err="1">
                <a:solidFill>
                  <a:schemeClr val="tx1"/>
                </a:solidFill>
                <a:sym typeface="+mn-ea"/>
              </a:rPr>
              <a:t>Iteration</a:t>
            </a:r>
            <a:r>
              <a:rPr lang="es-ES" b="1" dirty="0">
                <a:solidFill>
                  <a:schemeClr val="tx1"/>
                </a:solidFill>
                <a:sym typeface="+mn-ea"/>
              </a:rPr>
              <a:t> </a:t>
            </a:r>
            <a:r>
              <a:rPr lang="es-ES" b="1" dirty="0" err="1">
                <a:solidFill>
                  <a:schemeClr val="tx1"/>
                </a:solidFill>
                <a:sym typeface="+mn-ea"/>
              </a:rPr>
              <a:t>Planning</a:t>
            </a:r>
            <a:r>
              <a:rPr lang="es-ES" b="1" dirty="0">
                <a:solidFill>
                  <a:schemeClr val="tx1"/>
                </a:solidFill>
                <a:sym typeface="+mn-ea"/>
              </a:rPr>
              <a:t> debe ser maximo de 4 horas para una iteración de 2 semanas, es facilitada por el Scrum Master</a:t>
            </a:r>
            <a:endParaRPr lang="es-ES" altLang="en-US" b="1" dirty="0">
              <a:solidFill>
                <a:schemeClr val="tx1"/>
              </a:solidFill>
              <a:sym typeface="+mn-ea"/>
            </a:endParaRPr>
          </a:p>
        </p:txBody>
      </p:sp>
      <p:sp>
        <p:nvSpPr>
          <p:cNvPr id="2" name="Rectángulo 1"/>
          <p:cNvSpPr/>
          <p:nvPr/>
        </p:nvSpPr>
        <p:spPr>
          <a:xfrm>
            <a:off x="1546225" y="5739130"/>
            <a:ext cx="1285240" cy="460375"/>
          </a:xfrm>
          <a:prstGeom prst="rect">
            <a:avLst/>
          </a:prstGeom>
          <a:noFill/>
          <a:ln>
            <a:noFill/>
          </a:ln>
        </p:spPr>
        <p:txBody>
          <a:bodyPr wrap="none" rtlCol="0" anchor="t">
            <a:spAutoFit/>
          </a:bodyPr>
          <a:lstStyle/>
          <a:p>
            <a:pPr algn="ctr"/>
            <a:r>
              <a:rPr lang="es-ES" altLang="en-US"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Entradas</a:t>
            </a:r>
          </a:p>
        </p:txBody>
      </p:sp>
      <p:sp>
        <p:nvSpPr>
          <p:cNvPr id="3" name="Rectángulo 2"/>
          <p:cNvSpPr/>
          <p:nvPr/>
        </p:nvSpPr>
        <p:spPr>
          <a:xfrm>
            <a:off x="9446895" y="5739130"/>
            <a:ext cx="1062990" cy="460375"/>
          </a:xfrm>
          <a:prstGeom prst="rect">
            <a:avLst/>
          </a:prstGeom>
          <a:noFill/>
          <a:ln>
            <a:noFill/>
          </a:ln>
        </p:spPr>
        <p:txBody>
          <a:bodyPr wrap="none" rtlCol="0" anchor="t">
            <a:spAutoFit/>
          </a:bodyPr>
          <a:lstStyle/>
          <a:p>
            <a:pPr algn="ctr"/>
            <a:r>
              <a:rPr lang="es-ES" altLang="en-US"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Salidas</a:t>
            </a:r>
          </a:p>
        </p:txBody>
      </p:sp>
      <p:sp>
        <p:nvSpPr>
          <p:cNvPr id="17" name="Rectángulo: esquinas redondeadas 16">
            <a:hlinkClick r:id="rId2" action="ppaction://hlinksldjump"/>
            <a:extLst>
              <a:ext uri="{FF2B5EF4-FFF2-40B4-BE49-F238E27FC236}">
                <a16:creationId xmlns:a16="http://schemas.microsoft.com/office/drawing/2014/main" id="{57DDE103-5CE0-4D1A-8ED6-BDA21806F146}"/>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43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Iteration</a:t>
            </a:r>
            <a:r>
              <a:rPr lang="es-ES" b="1" dirty="0">
                <a:solidFill>
                  <a:srgbClr val="AD198D"/>
                </a:solidFill>
                <a:sym typeface="+mn-ea"/>
              </a:rPr>
              <a:t> Review.</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Diagrama 1"/>
          <p:cNvGraphicFramePr/>
          <p:nvPr/>
        </p:nvGraphicFramePr>
        <p:xfrm>
          <a:off x="838200" y="1691005"/>
          <a:ext cx="6394450" cy="40773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Marcador de posición de contenido 5"/>
          <p:cNvPicPr>
            <a:picLocks noGrp="1" noChangeAspect="1"/>
          </p:cNvPicPr>
          <p:nvPr>
            <p:ph idx="1"/>
          </p:nvPr>
        </p:nvPicPr>
        <p:blipFill>
          <a:blip r:embed="rId7"/>
          <a:stretch>
            <a:fillRect/>
          </a:stretch>
        </p:blipFill>
        <p:spPr>
          <a:xfrm>
            <a:off x="7841615" y="2729865"/>
            <a:ext cx="2857500" cy="2000250"/>
          </a:xfrm>
          <a:prstGeom prst="rect">
            <a:avLst/>
          </a:prstGeom>
        </p:spPr>
      </p:pic>
      <p:sp>
        <p:nvSpPr>
          <p:cNvPr id="7" name="Rectángulo: esquinas redondeadas 6">
            <a:hlinkClick r:id="rId8" action="ppaction://hlinksldjump"/>
            <a:extLst>
              <a:ext uri="{FF2B5EF4-FFF2-40B4-BE49-F238E27FC236}">
                <a16:creationId xmlns:a16="http://schemas.microsoft.com/office/drawing/2014/main" id="{FAB9ED3D-45F2-4014-AD4D-656FBDCD4705}"/>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760"/>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Iteration</a:t>
            </a:r>
            <a:r>
              <a:rPr lang="es-ES" b="1" dirty="0">
                <a:solidFill>
                  <a:srgbClr val="AD198D"/>
                </a:solidFill>
                <a:sym typeface="+mn-ea"/>
              </a:rPr>
              <a:t> Review.</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producir 5"/>
          <p:cNvSpPr/>
          <p:nvPr/>
        </p:nvSpPr>
        <p:spPr>
          <a:xfrm rot="10800000">
            <a:off x="1144270" y="1755775"/>
            <a:ext cx="2159000" cy="720090"/>
          </a:xfrm>
          <a:prstGeom prst="flowChartDisplay">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Cuadro de texto 6"/>
          <p:cNvSpPr txBox="1"/>
          <p:nvPr/>
        </p:nvSpPr>
        <p:spPr>
          <a:xfrm>
            <a:off x="1291590" y="1824355"/>
            <a:ext cx="1864995" cy="645160"/>
          </a:xfrm>
          <a:prstGeom prst="rect">
            <a:avLst/>
          </a:prstGeom>
          <a:noFill/>
        </p:spPr>
        <p:txBody>
          <a:bodyPr wrap="square" rtlCol="0">
            <a:spAutoFit/>
          </a:bodyPr>
          <a:lstStyle/>
          <a:p>
            <a:pPr algn="just"/>
            <a:r>
              <a:rPr lang="es-ES" altLang="en-US" sz="1800">
                <a:solidFill>
                  <a:schemeClr val="lt1"/>
                </a:solidFill>
              </a:rPr>
              <a:t>Incremento del producto</a:t>
            </a:r>
          </a:p>
        </p:txBody>
      </p:sp>
      <p:sp>
        <p:nvSpPr>
          <p:cNvPr id="8" name="Reproducir 7"/>
          <p:cNvSpPr/>
          <p:nvPr/>
        </p:nvSpPr>
        <p:spPr>
          <a:xfrm rot="10800000">
            <a:off x="1144270" y="2946400"/>
            <a:ext cx="2159000" cy="720090"/>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9" name="Cuadro de texto 8"/>
          <p:cNvSpPr txBox="1"/>
          <p:nvPr/>
        </p:nvSpPr>
        <p:spPr>
          <a:xfrm>
            <a:off x="1290320" y="2946400"/>
            <a:ext cx="1864995" cy="645160"/>
          </a:xfrm>
          <a:prstGeom prst="rect">
            <a:avLst/>
          </a:prstGeom>
          <a:noFill/>
        </p:spPr>
        <p:txBody>
          <a:bodyPr wrap="square" rtlCol="0">
            <a:spAutoFit/>
          </a:bodyPr>
          <a:lstStyle/>
          <a:p>
            <a:pPr algn="just"/>
            <a:r>
              <a:rPr lang="es-ES" altLang="en-US" sz="1800" dirty="0">
                <a:solidFill>
                  <a:schemeClr val="lt1"/>
                </a:solidFill>
              </a:rPr>
              <a:t>Objetivo de la Iteración</a:t>
            </a:r>
          </a:p>
        </p:txBody>
      </p:sp>
      <p:sp>
        <p:nvSpPr>
          <p:cNvPr id="10" name="Reproducir 9"/>
          <p:cNvSpPr/>
          <p:nvPr/>
        </p:nvSpPr>
        <p:spPr>
          <a:xfrm rot="10800000">
            <a:off x="1143635" y="4039235"/>
            <a:ext cx="2159000" cy="720090"/>
          </a:xfrm>
          <a:prstGeom prst="flowChartDisplay">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Cuadro de texto 11"/>
          <p:cNvSpPr txBox="1"/>
          <p:nvPr/>
        </p:nvSpPr>
        <p:spPr>
          <a:xfrm>
            <a:off x="1291590" y="4107815"/>
            <a:ext cx="1864995" cy="645160"/>
          </a:xfrm>
          <a:prstGeom prst="rect">
            <a:avLst/>
          </a:prstGeom>
          <a:noFill/>
        </p:spPr>
        <p:txBody>
          <a:bodyPr wrap="square" rtlCol="0">
            <a:spAutoFit/>
          </a:bodyPr>
          <a:lstStyle/>
          <a:p>
            <a:pPr algn="just"/>
            <a:r>
              <a:rPr lang="es-ES" altLang="en-US" sz="1800" dirty="0">
                <a:solidFill>
                  <a:schemeClr val="lt1"/>
                </a:solidFill>
              </a:rPr>
              <a:t>Informe de </a:t>
            </a:r>
            <a:r>
              <a:rPr lang="es-ES" altLang="en-US" sz="1800" dirty="0" err="1">
                <a:solidFill>
                  <a:schemeClr val="lt1"/>
                </a:solidFill>
              </a:rPr>
              <a:t>de</a:t>
            </a:r>
            <a:r>
              <a:rPr lang="es-ES" altLang="en-US" sz="1800" dirty="0">
                <a:solidFill>
                  <a:schemeClr val="lt1"/>
                </a:solidFill>
              </a:rPr>
              <a:t> la iteración</a:t>
            </a:r>
          </a:p>
        </p:txBody>
      </p:sp>
      <p:sp>
        <p:nvSpPr>
          <p:cNvPr id="13" name="Preparación 12"/>
          <p:cNvSpPr/>
          <p:nvPr/>
        </p:nvSpPr>
        <p:spPr>
          <a:xfrm>
            <a:off x="4541520" y="2762885"/>
            <a:ext cx="2814320" cy="1276350"/>
          </a:xfrm>
          <a:prstGeom prst="flowChartPreparation">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b="1">
                <a:solidFill>
                  <a:schemeClr val="tx1"/>
                </a:solidFill>
              </a:rPr>
              <a:t>Iteration Review</a:t>
            </a:r>
          </a:p>
        </p:txBody>
      </p:sp>
      <p:sp>
        <p:nvSpPr>
          <p:cNvPr id="14" name="Reproducir 13"/>
          <p:cNvSpPr/>
          <p:nvPr/>
        </p:nvSpPr>
        <p:spPr>
          <a:xfrm>
            <a:off x="8308340" y="1824355"/>
            <a:ext cx="2159000" cy="720090"/>
          </a:xfrm>
          <a:prstGeom prst="flowChartDisplay">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00" dirty="0" err="1"/>
              <a:t>Feedback</a:t>
            </a:r>
            <a:r>
              <a:rPr lang="es-ES" altLang="en-US" sz="1700" dirty="0"/>
              <a:t> del incremento del producto</a:t>
            </a:r>
          </a:p>
        </p:txBody>
      </p:sp>
      <p:sp>
        <p:nvSpPr>
          <p:cNvPr id="15" name="Reproducir 14"/>
          <p:cNvSpPr/>
          <p:nvPr/>
        </p:nvSpPr>
        <p:spPr>
          <a:xfrm>
            <a:off x="8308340" y="2946400"/>
            <a:ext cx="2159000" cy="720090"/>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Métricas de la iteración</a:t>
            </a:r>
          </a:p>
        </p:txBody>
      </p:sp>
      <p:sp>
        <p:nvSpPr>
          <p:cNvPr id="16" name="Reproducir 15"/>
          <p:cNvSpPr/>
          <p:nvPr/>
        </p:nvSpPr>
        <p:spPr>
          <a:xfrm>
            <a:off x="8308340" y="4107815"/>
            <a:ext cx="2159000" cy="720090"/>
          </a:xfrm>
          <a:prstGeom prst="flowChartDisplay">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Incremento validado.</a:t>
            </a:r>
          </a:p>
        </p:txBody>
      </p:sp>
      <p:sp>
        <p:nvSpPr>
          <p:cNvPr id="17" name="Cuadro de texto 16"/>
          <p:cNvSpPr txBox="1"/>
          <p:nvPr/>
        </p:nvSpPr>
        <p:spPr>
          <a:xfrm>
            <a:off x="2910840" y="5084445"/>
            <a:ext cx="5662295" cy="1753235"/>
          </a:xfrm>
          <a:prstGeom prst="rect">
            <a:avLst/>
          </a:prstGeom>
          <a:noFill/>
        </p:spPr>
        <p:txBody>
          <a:bodyPr wrap="square" rtlCol="0">
            <a:spAutoFit/>
          </a:bodyPr>
          <a:lstStyle/>
          <a:p>
            <a:pPr algn="just"/>
            <a:r>
              <a:rPr lang="es-ES" altLang="en-US" b="1" dirty="0"/>
              <a:t>La  </a:t>
            </a:r>
            <a:r>
              <a:rPr lang="es-ES" altLang="en-US" b="1" dirty="0" err="1"/>
              <a:t>Iteration</a:t>
            </a:r>
            <a:r>
              <a:rPr lang="es-ES" altLang="en-US" b="1" dirty="0"/>
              <a:t> </a:t>
            </a:r>
            <a:r>
              <a:rPr lang="es-ES" altLang="en-US" b="1" dirty="0" err="1"/>
              <a:t>Review</a:t>
            </a:r>
            <a:r>
              <a:rPr lang="es-ES" altLang="en-US" b="1" dirty="0"/>
              <a:t> tiene una duración de máximo 2 horas por una iteración de 2 semanas. El Scrum Master sera responsable de que se cumpla el timeboxing, el PO inicia la reunión mostrando el informe de resultado del sprint, luego el equipo realiza la demostración del incremento de la iteración.</a:t>
            </a:r>
            <a:endParaRPr lang="es-ES" altLang="en-US" dirty="0"/>
          </a:p>
        </p:txBody>
      </p:sp>
      <p:sp>
        <p:nvSpPr>
          <p:cNvPr id="2" name="Rectángulo 1"/>
          <p:cNvSpPr/>
          <p:nvPr/>
        </p:nvSpPr>
        <p:spPr>
          <a:xfrm>
            <a:off x="1391920" y="4827905"/>
            <a:ext cx="1285240" cy="460375"/>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lstStyle/>
          <a:p>
            <a:pPr algn="ctr"/>
            <a:r>
              <a:rPr lang="es-ES" altLang="en-US" sz="2400" b="1">
                <a:solidFill>
                  <a:schemeClr val="accent4"/>
                </a:solidFill>
                <a:effectLst/>
              </a:rPr>
              <a:t>Entradas</a:t>
            </a:r>
          </a:p>
        </p:txBody>
      </p:sp>
      <p:sp>
        <p:nvSpPr>
          <p:cNvPr id="3" name="Rectángulo 2"/>
          <p:cNvSpPr/>
          <p:nvPr/>
        </p:nvSpPr>
        <p:spPr>
          <a:xfrm>
            <a:off x="8856345" y="4827905"/>
            <a:ext cx="1062990" cy="460375"/>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lstStyle/>
          <a:p>
            <a:pPr algn="ctr"/>
            <a:r>
              <a:rPr lang="es-ES" altLang="en-US" sz="2400" b="1">
                <a:solidFill>
                  <a:schemeClr val="accent4"/>
                </a:solidFill>
                <a:effectLst/>
              </a:rPr>
              <a:t>Salidas</a:t>
            </a:r>
          </a:p>
        </p:txBody>
      </p:sp>
      <p:sp>
        <p:nvSpPr>
          <p:cNvPr id="18" name="Rectángulo: esquinas redondeadas 17">
            <a:hlinkClick r:id="rId2" action="ppaction://hlinksldjump"/>
            <a:extLst>
              <a:ext uri="{FF2B5EF4-FFF2-40B4-BE49-F238E27FC236}">
                <a16:creationId xmlns:a16="http://schemas.microsoft.com/office/drawing/2014/main" id="{05FB5E0A-43F7-476E-B9D4-1FD783CF3F7C}"/>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Valores Safe</a:t>
            </a: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Cuadro de texto 7"/>
          <p:cNvSpPr txBox="1"/>
          <p:nvPr/>
        </p:nvSpPr>
        <p:spPr>
          <a:xfrm>
            <a:off x="838200" y="1494790"/>
            <a:ext cx="6524625" cy="5061585"/>
          </a:xfrm>
          <a:prstGeom prst="rect">
            <a:avLst/>
          </a:prstGeom>
          <a:noFill/>
        </p:spPr>
        <p:txBody>
          <a:bodyPr wrap="square" rtlCol="0">
            <a:spAutoFit/>
          </a:bodyPr>
          <a:lstStyle/>
          <a:p>
            <a:pPr algn="just"/>
            <a:r>
              <a:rPr lang="es-ES" altLang="en-US" sz="1700" dirty="0"/>
              <a:t>Al SAFE basarse en los valores anteriormente nombrados, hace que este marco de trabajo se fundamente en:</a:t>
            </a:r>
          </a:p>
          <a:p>
            <a:pPr algn="just"/>
            <a:endParaRPr lang="es-ES" altLang="en-US" sz="1700" dirty="0"/>
          </a:p>
          <a:p>
            <a:pPr algn="just"/>
            <a:r>
              <a:rPr lang="es-ES" altLang="en-US" sz="1700" b="1" dirty="0"/>
              <a:t>Alineación de Equipos: </a:t>
            </a:r>
            <a:r>
              <a:rPr lang="es-ES" altLang="en-US" sz="1700" dirty="0"/>
              <a:t> </a:t>
            </a:r>
            <a:r>
              <a:rPr lang="es-ES" altLang="en-US" sz="1700" dirty="0" err="1"/>
              <a:t>Safe</a:t>
            </a:r>
            <a:r>
              <a:rPr lang="es-ES" altLang="en-US" sz="1700" dirty="0"/>
              <a:t> permite que los equipos ágiles,  se sincronicen, facilita la comunicación  aportando a lograr los objetivos en común.</a:t>
            </a:r>
          </a:p>
          <a:p>
            <a:pPr algn="just"/>
            <a:endParaRPr lang="es-ES" altLang="en-US" sz="1700" dirty="0"/>
          </a:p>
          <a:p>
            <a:pPr algn="just"/>
            <a:r>
              <a:rPr lang="es-ES" altLang="en-US" sz="1700" b="1" dirty="0"/>
              <a:t>Entregas con Calidad: </a:t>
            </a:r>
            <a:r>
              <a:rPr lang="es-ES" altLang="en-US" sz="1700" dirty="0"/>
              <a:t>La calidad en SAFE, es fundamental ya que productos que no cumplen con la calidad requerida, puede ocasionar altos costos y re procesos en las organizaciones.</a:t>
            </a:r>
          </a:p>
          <a:p>
            <a:pPr algn="just"/>
            <a:endParaRPr lang="es-ES" altLang="en-US" sz="1700" dirty="0"/>
          </a:p>
          <a:p>
            <a:pPr algn="just"/>
            <a:r>
              <a:rPr lang="es-ES" altLang="en-US" sz="1700" b="1" dirty="0"/>
              <a:t>Transparencia: </a:t>
            </a:r>
            <a:r>
              <a:rPr lang="es-ES" altLang="en-US" sz="1700" dirty="0"/>
              <a:t> El avance del equipo y del proyecto es visible, la transparencia contribuye a la generación de confianza. Mostrar el estado real de los  equipos y proyectos, soporta la toma de decisiones con una base solida y no es supuestos.</a:t>
            </a:r>
          </a:p>
          <a:p>
            <a:pPr algn="just"/>
            <a:endParaRPr lang="es-ES" altLang="en-US" sz="1700" dirty="0"/>
          </a:p>
          <a:p>
            <a:pPr algn="just"/>
            <a:r>
              <a:rPr lang="es-ES" altLang="en-US" sz="1700" b="1" dirty="0"/>
              <a:t>Ejecución del programa:</a:t>
            </a:r>
            <a:r>
              <a:rPr lang="es-ES" altLang="en-US" sz="1700" dirty="0"/>
              <a:t>  Entregar valor de manera continua e incremental,  no solo por parte del equipo si no también obteniendo el apoyo de los lideres.</a:t>
            </a:r>
          </a:p>
        </p:txBody>
      </p:sp>
      <p:pic>
        <p:nvPicPr>
          <p:cNvPr id="13" name="Marcador de posición de contenido 12"/>
          <p:cNvPicPr>
            <a:picLocks noGrp="1" noChangeAspect="1"/>
          </p:cNvPicPr>
          <p:nvPr>
            <p:ph idx="1"/>
          </p:nvPr>
        </p:nvPicPr>
        <p:blipFill>
          <a:blip r:embed="rId2"/>
          <a:stretch>
            <a:fillRect/>
          </a:stretch>
        </p:blipFill>
        <p:spPr>
          <a:xfrm>
            <a:off x="7550150" y="2969260"/>
            <a:ext cx="3803650" cy="314579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508"/>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Iteration</a:t>
            </a:r>
            <a:r>
              <a:rPr lang="es-ES" b="1" dirty="0">
                <a:solidFill>
                  <a:srgbClr val="AD198D"/>
                </a:solidFill>
                <a:sym typeface="+mn-ea"/>
              </a:rPr>
              <a:t> Retrospective.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193800" y="5424805"/>
            <a:ext cx="4042410" cy="645160"/>
          </a:xfrm>
          <a:prstGeom prst="rect">
            <a:avLst/>
          </a:prstGeom>
          <a:noFill/>
        </p:spPr>
        <p:txBody>
          <a:bodyPr wrap="square" rtlCol="0">
            <a:spAutoFit/>
          </a:bodyPr>
          <a:lstStyle/>
          <a:p>
            <a:pPr algn="just"/>
            <a:endParaRPr lang="es-ES" altLang="en-US"/>
          </a:p>
          <a:p>
            <a:pPr algn="dist"/>
            <a:endParaRPr lang="es-ES" altLang="en-US"/>
          </a:p>
        </p:txBody>
      </p:sp>
      <p:graphicFrame>
        <p:nvGraphicFramePr>
          <p:cNvPr id="2" name="Diagrama 1"/>
          <p:cNvGraphicFramePr/>
          <p:nvPr/>
        </p:nvGraphicFramePr>
        <p:xfrm>
          <a:off x="838200" y="1397635"/>
          <a:ext cx="6377305" cy="5026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Marcador de posición de contenido 2"/>
          <p:cNvPicPr>
            <a:picLocks noGrp="1" noChangeAspect="1"/>
          </p:cNvPicPr>
          <p:nvPr>
            <p:ph idx="1"/>
          </p:nvPr>
        </p:nvPicPr>
        <p:blipFill>
          <a:blip r:embed="rId7"/>
          <a:stretch>
            <a:fillRect/>
          </a:stretch>
        </p:blipFill>
        <p:spPr>
          <a:xfrm>
            <a:off x="7710170" y="2919730"/>
            <a:ext cx="2857500" cy="1981200"/>
          </a:xfrm>
          <a:prstGeom prst="rect">
            <a:avLst/>
          </a:prstGeom>
        </p:spPr>
      </p:pic>
      <p:sp>
        <p:nvSpPr>
          <p:cNvPr id="8" name="Rectángulo: esquinas redondeadas 7">
            <a:hlinkClick r:id="rId8" action="ppaction://hlinksldjump"/>
            <a:extLst>
              <a:ext uri="{FF2B5EF4-FFF2-40B4-BE49-F238E27FC236}">
                <a16:creationId xmlns:a16="http://schemas.microsoft.com/office/drawing/2014/main" id="{3C37E2EB-796B-4B15-9F5B-270A92E5F86E}"/>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Iteration Retrospective.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193800" y="5424805"/>
            <a:ext cx="4042410" cy="645160"/>
          </a:xfrm>
          <a:prstGeom prst="rect">
            <a:avLst/>
          </a:prstGeom>
          <a:noFill/>
        </p:spPr>
        <p:txBody>
          <a:bodyPr wrap="square" rtlCol="0">
            <a:spAutoFit/>
          </a:bodyPr>
          <a:lstStyle/>
          <a:p>
            <a:pPr algn="just"/>
            <a:endParaRPr lang="es-ES" altLang="en-US"/>
          </a:p>
          <a:p>
            <a:pPr algn="dist"/>
            <a:endParaRPr lang="es-ES" altLang="en-US"/>
          </a:p>
        </p:txBody>
      </p:sp>
      <p:sp>
        <p:nvSpPr>
          <p:cNvPr id="7" name="Flecha a la derecha con muesca 6"/>
          <p:cNvSpPr/>
          <p:nvPr/>
        </p:nvSpPr>
        <p:spPr>
          <a:xfrm>
            <a:off x="1096010" y="2102485"/>
            <a:ext cx="2176780" cy="1325880"/>
          </a:xfrm>
          <a:prstGeom prst="notched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Métricas</a:t>
            </a:r>
          </a:p>
        </p:txBody>
      </p:sp>
      <p:sp>
        <p:nvSpPr>
          <p:cNvPr id="8" name="Flecha a la derecha con muesca 7"/>
          <p:cNvSpPr/>
          <p:nvPr/>
        </p:nvSpPr>
        <p:spPr>
          <a:xfrm>
            <a:off x="1096010" y="3428365"/>
            <a:ext cx="2176145" cy="1325880"/>
          </a:xfrm>
          <a:prstGeom prst="notched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Disposición del equipo</a:t>
            </a:r>
          </a:p>
        </p:txBody>
      </p:sp>
      <p:sp>
        <p:nvSpPr>
          <p:cNvPr id="9" name="Flecha a la derecha con muesca 8"/>
          <p:cNvSpPr/>
          <p:nvPr/>
        </p:nvSpPr>
        <p:spPr>
          <a:xfrm>
            <a:off x="1096645" y="4744085"/>
            <a:ext cx="2176145" cy="1325880"/>
          </a:xfrm>
          <a:prstGeom prst="notched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Hallazgos</a:t>
            </a:r>
          </a:p>
        </p:txBody>
      </p:sp>
      <p:sp>
        <p:nvSpPr>
          <p:cNvPr id="10" name="Paralelogramo 9"/>
          <p:cNvSpPr/>
          <p:nvPr/>
        </p:nvSpPr>
        <p:spPr>
          <a:xfrm>
            <a:off x="4303395" y="2773680"/>
            <a:ext cx="3289300" cy="281495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Retrospective</a:t>
            </a:r>
          </a:p>
        </p:txBody>
      </p:sp>
      <p:sp>
        <p:nvSpPr>
          <p:cNvPr id="13" name="Flecha a la derecha con muesca 12"/>
          <p:cNvSpPr/>
          <p:nvPr/>
        </p:nvSpPr>
        <p:spPr>
          <a:xfrm>
            <a:off x="8767445" y="3418205"/>
            <a:ext cx="2421890" cy="1336675"/>
          </a:xfrm>
          <a:prstGeom prst="notched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Planes de acción y responsables</a:t>
            </a:r>
          </a:p>
        </p:txBody>
      </p:sp>
      <p:sp>
        <p:nvSpPr>
          <p:cNvPr id="15" name="Cuadro de texto 14"/>
          <p:cNvSpPr txBox="1"/>
          <p:nvPr/>
        </p:nvSpPr>
        <p:spPr>
          <a:xfrm>
            <a:off x="1488440" y="6193790"/>
            <a:ext cx="7560945" cy="645160"/>
          </a:xfrm>
          <a:prstGeom prst="rect">
            <a:avLst/>
          </a:prstGeom>
          <a:noFill/>
        </p:spPr>
        <p:txBody>
          <a:bodyPr wrap="square" rtlCol="0">
            <a:spAutoFit/>
          </a:bodyPr>
          <a:lstStyle/>
          <a:p>
            <a:pPr algn="just"/>
            <a:r>
              <a:rPr lang="es-ES" altLang="en-US" b="1"/>
              <a:t>La retrospectiva tiene una duración máxima de  1 y 1/2 hora para una iteracion de dos semanas. La facilita el Scrum Master.</a:t>
            </a:r>
          </a:p>
        </p:txBody>
      </p:sp>
      <p:sp>
        <p:nvSpPr>
          <p:cNvPr id="2" name="Rectángulo 1"/>
          <p:cNvSpPr/>
          <p:nvPr/>
        </p:nvSpPr>
        <p:spPr>
          <a:xfrm>
            <a:off x="1542415" y="1642110"/>
            <a:ext cx="128524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Entradas</a:t>
            </a:r>
          </a:p>
        </p:txBody>
      </p:sp>
      <p:sp>
        <p:nvSpPr>
          <p:cNvPr id="3" name="Rectángulo 2"/>
          <p:cNvSpPr/>
          <p:nvPr/>
        </p:nvSpPr>
        <p:spPr>
          <a:xfrm>
            <a:off x="8767445" y="1642110"/>
            <a:ext cx="106299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Salidas</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Daily.</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193800" y="5424805"/>
            <a:ext cx="4042410" cy="645160"/>
          </a:xfrm>
          <a:prstGeom prst="rect">
            <a:avLst/>
          </a:prstGeom>
          <a:noFill/>
        </p:spPr>
        <p:txBody>
          <a:bodyPr wrap="square" rtlCol="0">
            <a:spAutoFit/>
          </a:bodyPr>
          <a:lstStyle/>
          <a:p>
            <a:pPr algn="just"/>
            <a:endParaRPr lang="es-ES" altLang="en-US"/>
          </a:p>
          <a:p>
            <a:pPr algn="dist"/>
            <a:endParaRPr lang="es-ES" altLang="en-US"/>
          </a:p>
        </p:txBody>
      </p:sp>
      <p:pic>
        <p:nvPicPr>
          <p:cNvPr id="2" name="Marcador de posición de contenido 1"/>
          <p:cNvPicPr>
            <a:picLocks noGrp="1" noChangeAspect="1"/>
          </p:cNvPicPr>
          <p:nvPr>
            <p:ph idx="1"/>
          </p:nvPr>
        </p:nvPicPr>
        <p:blipFill>
          <a:blip r:embed="rId2"/>
          <a:stretch>
            <a:fillRect/>
          </a:stretch>
        </p:blipFill>
        <p:spPr>
          <a:xfrm>
            <a:off x="8279765" y="3576320"/>
            <a:ext cx="3729355" cy="2931795"/>
          </a:xfrm>
          <a:prstGeom prst="rect">
            <a:avLst/>
          </a:prstGeom>
        </p:spPr>
      </p:pic>
      <p:graphicFrame>
        <p:nvGraphicFramePr>
          <p:cNvPr id="6" name="Diagrama 5"/>
          <p:cNvGraphicFramePr/>
          <p:nvPr/>
        </p:nvGraphicFramePr>
        <p:xfrm>
          <a:off x="1193800" y="1691005"/>
          <a:ext cx="6687820" cy="4403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ángulo: esquinas redondeadas 7">
            <a:hlinkClick r:id="rId8" action="ppaction://hlinksldjump"/>
            <a:extLst>
              <a:ext uri="{FF2B5EF4-FFF2-40B4-BE49-F238E27FC236}">
                <a16:creationId xmlns:a16="http://schemas.microsoft.com/office/drawing/2014/main" id="{9C079A54-1726-40DE-A42B-257E3EFF2838}"/>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Daily.</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480185" y="5814695"/>
            <a:ext cx="8437880" cy="1198880"/>
          </a:xfrm>
          <a:prstGeom prst="rect">
            <a:avLst/>
          </a:prstGeom>
          <a:noFill/>
        </p:spPr>
        <p:txBody>
          <a:bodyPr wrap="square" rtlCol="0">
            <a:spAutoFit/>
          </a:bodyPr>
          <a:lstStyle/>
          <a:p>
            <a:pPr algn="just"/>
            <a:r>
              <a:rPr lang="es-ES" altLang="en-US" b="1" dirty="0">
                <a:solidFill>
                  <a:schemeClr val="tx1"/>
                </a:solidFill>
              </a:rPr>
              <a:t>El </a:t>
            </a:r>
            <a:r>
              <a:rPr lang="es-ES" altLang="en-US" b="1" dirty="0" err="1">
                <a:solidFill>
                  <a:schemeClr val="tx1"/>
                </a:solidFill>
              </a:rPr>
              <a:t>timebox</a:t>
            </a:r>
            <a:r>
              <a:rPr lang="es-ES" altLang="en-US" b="1" dirty="0">
                <a:solidFill>
                  <a:schemeClr val="tx1"/>
                </a:solidFill>
              </a:rPr>
              <a:t> para esta reunión es de 15 minutos máximo, responsable el equipo. Durante la daily no se resuelven los impedimentos, para ello el Scrum Master se reune posterior a la daily con la persona que reportó alguno.</a:t>
            </a:r>
          </a:p>
          <a:p>
            <a:pPr algn="dist"/>
            <a:endParaRPr lang="es-ES" altLang="en-US" dirty="0"/>
          </a:p>
        </p:txBody>
      </p:sp>
      <p:sp>
        <p:nvSpPr>
          <p:cNvPr id="7" name="Óvalo 6"/>
          <p:cNvSpPr/>
          <p:nvPr/>
        </p:nvSpPr>
        <p:spPr>
          <a:xfrm>
            <a:off x="1308735" y="2282825"/>
            <a:ext cx="3321685" cy="2550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Qué terminé ayer?</a:t>
            </a:r>
          </a:p>
          <a:p>
            <a:pPr algn="ctr"/>
            <a:r>
              <a:rPr lang="es-ES" altLang="en-US" dirty="0">
                <a:solidFill>
                  <a:schemeClr val="tx1"/>
                </a:solidFill>
              </a:rPr>
              <a:t>Qué voy a terminar hoy?</a:t>
            </a:r>
          </a:p>
          <a:p>
            <a:pPr algn="ctr"/>
            <a:r>
              <a:rPr lang="es-ES" altLang="en-US" dirty="0">
                <a:solidFill>
                  <a:schemeClr val="tx1"/>
                </a:solidFill>
              </a:rPr>
              <a:t>Que impedimentos tuve para no terminar lo comprometido?</a:t>
            </a:r>
          </a:p>
        </p:txBody>
      </p:sp>
      <p:sp>
        <p:nvSpPr>
          <p:cNvPr id="8" name="Flecha derecha 7"/>
          <p:cNvSpPr/>
          <p:nvPr/>
        </p:nvSpPr>
        <p:spPr>
          <a:xfrm>
            <a:off x="5088890" y="3035300"/>
            <a:ext cx="1898015" cy="108013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Daily</a:t>
            </a:r>
          </a:p>
        </p:txBody>
      </p:sp>
      <p:sp>
        <p:nvSpPr>
          <p:cNvPr id="9" name="Óvalo 8"/>
          <p:cNvSpPr/>
          <p:nvPr/>
        </p:nvSpPr>
        <p:spPr>
          <a:xfrm>
            <a:off x="7303770" y="2153920"/>
            <a:ext cx="3321685" cy="255016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s-ES" altLang="en-US">
                <a:solidFill>
                  <a:schemeClr val="tx1"/>
                </a:solidFill>
              </a:rPr>
              <a:t>Sincronizacion de trabajo.</a:t>
            </a:r>
          </a:p>
          <a:p>
            <a:pPr marL="285750" indent="-285750" algn="ctr">
              <a:buFont typeface="Arial" panose="020B0604020202020204" pitchFamily="34" charset="0"/>
              <a:buChar char="•"/>
            </a:pPr>
            <a:r>
              <a:rPr lang="es-ES" altLang="en-US">
                <a:solidFill>
                  <a:schemeClr val="tx1"/>
                </a:solidFill>
              </a:rPr>
              <a:t>Impedimentos para resolver</a:t>
            </a:r>
          </a:p>
          <a:p>
            <a:pPr marL="285750" indent="-285750" algn="ctr">
              <a:buFont typeface="Arial" panose="020B0604020202020204" pitchFamily="34" charset="0"/>
              <a:buChar char="•"/>
            </a:pPr>
            <a:endParaRPr lang="es-ES" altLang="en-US"/>
          </a:p>
        </p:txBody>
      </p:sp>
      <p:sp>
        <p:nvSpPr>
          <p:cNvPr id="10" name="Rectángulo 9"/>
          <p:cNvSpPr/>
          <p:nvPr/>
        </p:nvSpPr>
        <p:spPr>
          <a:xfrm>
            <a:off x="1960245" y="5071745"/>
            <a:ext cx="201930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p>
        </p:txBody>
      </p:sp>
      <p:sp>
        <p:nvSpPr>
          <p:cNvPr id="12" name="Rectángulo 11"/>
          <p:cNvSpPr/>
          <p:nvPr/>
        </p:nvSpPr>
        <p:spPr>
          <a:xfrm>
            <a:off x="8140065" y="4832985"/>
            <a:ext cx="164846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p>
        </p:txBody>
      </p:sp>
      <p:sp>
        <p:nvSpPr>
          <p:cNvPr id="13" name="Rectángulo: esquinas redondeadas 12">
            <a:hlinkClick r:id="rId2" action="ppaction://hlinksldjump"/>
            <a:extLst>
              <a:ext uri="{FF2B5EF4-FFF2-40B4-BE49-F238E27FC236}">
                <a16:creationId xmlns:a16="http://schemas.microsoft.com/office/drawing/2014/main" id="{FD31A1F1-3BF0-434C-94B9-98987AA16DB2}"/>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442"/>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Innovation</a:t>
            </a:r>
            <a:r>
              <a:rPr lang="es-ES" b="1" dirty="0">
                <a:solidFill>
                  <a:srgbClr val="AD198D"/>
                </a:solidFill>
                <a:sym typeface="+mn-ea"/>
              </a:rPr>
              <a:t> and Planning.</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2" name="Marcador de posición de contenido 1"/>
          <p:cNvPicPr>
            <a:picLocks noGrp="1" noChangeAspect="1"/>
          </p:cNvPicPr>
          <p:nvPr>
            <p:ph idx="1"/>
          </p:nvPr>
        </p:nvPicPr>
        <p:blipFill>
          <a:blip r:embed="rId2"/>
          <a:stretch>
            <a:fillRect/>
          </a:stretch>
        </p:blipFill>
        <p:spPr>
          <a:xfrm>
            <a:off x="7980680" y="3968115"/>
            <a:ext cx="2857500" cy="1704975"/>
          </a:xfrm>
          <a:prstGeom prst="rect">
            <a:avLst/>
          </a:prstGeom>
        </p:spPr>
      </p:pic>
      <p:sp>
        <p:nvSpPr>
          <p:cNvPr id="3" name="Rombo 2"/>
          <p:cNvSpPr/>
          <p:nvPr/>
        </p:nvSpPr>
        <p:spPr>
          <a:xfrm>
            <a:off x="1047750" y="1691005"/>
            <a:ext cx="2177415" cy="13900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Qué es?</a:t>
            </a:r>
          </a:p>
          <a:p>
            <a:pPr algn="ctr"/>
            <a:endParaRPr lang="es-ES" altLang="en-US" dirty="0"/>
          </a:p>
        </p:txBody>
      </p:sp>
      <p:sp>
        <p:nvSpPr>
          <p:cNvPr id="6" name="Rombo 5"/>
          <p:cNvSpPr/>
          <p:nvPr/>
        </p:nvSpPr>
        <p:spPr>
          <a:xfrm>
            <a:off x="3027680" y="1691005"/>
            <a:ext cx="2177415" cy="13900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Objetivo</a:t>
            </a:r>
          </a:p>
        </p:txBody>
      </p:sp>
      <p:sp>
        <p:nvSpPr>
          <p:cNvPr id="13" name="Rombo 12"/>
          <p:cNvSpPr/>
          <p:nvPr/>
        </p:nvSpPr>
        <p:spPr>
          <a:xfrm>
            <a:off x="5365750" y="1690688"/>
            <a:ext cx="2177415" cy="13900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600" dirty="0"/>
              <a:t>Quién Participa?</a:t>
            </a:r>
          </a:p>
        </p:txBody>
      </p:sp>
      <p:sp>
        <p:nvSpPr>
          <p:cNvPr id="14" name="Rectángulo 13"/>
          <p:cNvSpPr/>
          <p:nvPr/>
        </p:nvSpPr>
        <p:spPr>
          <a:xfrm>
            <a:off x="1047750" y="3413125"/>
            <a:ext cx="1979930" cy="30276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Es un periodo de tiempo  del PI que es usado para realizar actividades de  innovación, aprendizaje, planificación, con la finalidad de aportar a la inspección y adaptación.</a:t>
            </a:r>
          </a:p>
        </p:txBody>
      </p:sp>
      <p:sp>
        <p:nvSpPr>
          <p:cNvPr id="15" name="Rectángulo 14"/>
          <p:cNvSpPr/>
          <p:nvPr/>
        </p:nvSpPr>
        <p:spPr>
          <a:xfrm>
            <a:off x="3225165" y="3413125"/>
            <a:ext cx="1979930" cy="30276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ltLang="en-US" dirty="0">
                <a:solidFill>
                  <a:schemeClr val="tx1"/>
                </a:solidFill>
              </a:rPr>
              <a:t>Preparar el siguiente PI.</a:t>
            </a:r>
          </a:p>
          <a:p>
            <a:pPr marL="285750" indent="-285750">
              <a:buFont typeface="Arial" panose="020B0604020202020204" pitchFamily="34" charset="0"/>
              <a:buChar char="•"/>
            </a:pPr>
            <a:r>
              <a:rPr lang="es-ES" altLang="en-US" dirty="0">
                <a:solidFill>
                  <a:schemeClr val="tx1"/>
                </a:solidFill>
              </a:rPr>
              <a:t>Permitir tiempo para innovar.</a:t>
            </a:r>
          </a:p>
          <a:p>
            <a:pPr marL="285750" indent="-285750">
              <a:buFont typeface="Arial" panose="020B0604020202020204" pitchFamily="34" charset="0"/>
              <a:buChar char="•"/>
            </a:pPr>
            <a:r>
              <a:rPr lang="es-ES" altLang="en-US" dirty="0">
                <a:solidFill>
                  <a:schemeClr val="tx1"/>
                </a:solidFill>
              </a:rPr>
              <a:t>Habilitar aprendizaje continuo.</a:t>
            </a:r>
          </a:p>
          <a:p>
            <a:pPr marL="285750" indent="-285750">
              <a:buFont typeface="Arial" panose="020B0604020202020204" pitchFamily="34" charset="0"/>
              <a:buChar char="•"/>
            </a:pPr>
            <a:r>
              <a:rPr lang="es-ES" altLang="en-US" dirty="0">
                <a:solidFill>
                  <a:schemeClr val="tx1"/>
                </a:solidFill>
              </a:rPr>
              <a:t>Permitir Integración de soluciones. </a:t>
            </a:r>
          </a:p>
        </p:txBody>
      </p:sp>
      <p:sp>
        <p:nvSpPr>
          <p:cNvPr id="16" name="Rectángulo 15"/>
          <p:cNvSpPr/>
          <p:nvPr/>
        </p:nvSpPr>
        <p:spPr>
          <a:xfrm>
            <a:off x="5365750" y="3413125"/>
            <a:ext cx="1979930" cy="30276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s-ES" altLang="en-US">
                <a:solidFill>
                  <a:schemeClr val="tx1"/>
                </a:solidFill>
              </a:rPr>
              <a:t>Participa todo el equipo ágil.</a:t>
            </a:r>
          </a:p>
        </p:txBody>
      </p:sp>
      <p:sp>
        <p:nvSpPr>
          <p:cNvPr id="12" name="Rectángulo: esquinas redondeadas 11">
            <a:hlinkClick r:id="rId3" action="ppaction://hlinksldjump"/>
            <a:extLst>
              <a:ext uri="{FF2B5EF4-FFF2-40B4-BE49-F238E27FC236}">
                <a16:creationId xmlns:a16="http://schemas.microsoft.com/office/drawing/2014/main" id="{98A1CAE6-2293-4E11-AD9B-546F8D8A4130}"/>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837969" y="495935"/>
            <a:ext cx="10661651" cy="98171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Innovation</a:t>
            </a:r>
            <a:r>
              <a:rPr lang="es-ES" b="1" dirty="0">
                <a:solidFill>
                  <a:srgbClr val="AD198D"/>
                </a:solidFill>
                <a:sym typeface="+mn-ea"/>
              </a:rPr>
              <a:t> and Planning.</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Óvalo 7"/>
          <p:cNvSpPr/>
          <p:nvPr/>
        </p:nvSpPr>
        <p:spPr>
          <a:xfrm>
            <a:off x="1894840" y="4117340"/>
            <a:ext cx="1661795" cy="127635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Innovar</a:t>
            </a:r>
          </a:p>
        </p:txBody>
      </p:sp>
      <p:sp>
        <p:nvSpPr>
          <p:cNvPr id="9" name="Óvalo 8"/>
          <p:cNvSpPr/>
          <p:nvPr/>
        </p:nvSpPr>
        <p:spPr>
          <a:xfrm>
            <a:off x="2178685" y="2555875"/>
            <a:ext cx="1661160" cy="127635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Aprender</a:t>
            </a:r>
            <a:endParaRPr lang="es-ES" altLang="en-US"/>
          </a:p>
        </p:txBody>
      </p:sp>
      <p:sp>
        <p:nvSpPr>
          <p:cNvPr id="10" name="Óvalo 9"/>
          <p:cNvSpPr/>
          <p:nvPr/>
        </p:nvSpPr>
        <p:spPr>
          <a:xfrm>
            <a:off x="3766185" y="1477645"/>
            <a:ext cx="1661160" cy="127635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Planificar</a:t>
            </a:r>
            <a:endParaRPr lang="es-ES" altLang="en-US"/>
          </a:p>
        </p:txBody>
      </p:sp>
      <p:pic>
        <p:nvPicPr>
          <p:cNvPr id="12" name="Marcador de posición de contenido 11"/>
          <p:cNvPicPr>
            <a:picLocks noGrp="1" noChangeAspect="1"/>
          </p:cNvPicPr>
          <p:nvPr>
            <p:ph idx="1"/>
          </p:nvPr>
        </p:nvPicPr>
        <p:blipFill>
          <a:blip r:embed="rId2"/>
          <a:stretch>
            <a:fillRect/>
          </a:stretch>
        </p:blipFill>
        <p:spPr>
          <a:xfrm>
            <a:off x="3987800" y="4079240"/>
            <a:ext cx="3371850" cy="1352550"/>
          </a:xfrm>
          <a:prstGeom prst="rect">
            <a:avLst/>
          </a:prstGeom>
        </p:spPr>
      </p:pic>
      <p:sp>
        <p:nvSpPr>
          <p:cNvPr id="17" name="Rectángulo 16"/>
          <p:cNvSpPr/>
          <p:nvPr/>
        </p:nvSpPr>
        <p:spPr>
          <a:xfrm>
            <a:off x="3543300" y="3372485"/>
            <a:ext cx="3846195" cy="706755"/>
          </a:xfrm>
          <a:prstGeom prst="rect">
            <a:avLst/>
          </a:prstGeom>
          <a:noFill/>
          <a:ln>
            <a:noFill/>
          </a:ln>
        </p:spPr>
        <p:txBody>
          <a:bodyPr wrap="square" rtlCol="0" anchor="t">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altLang="en-US" sz="2000" b="1" dirty="0">
                <a:solidFill>
                  <a:schemeClr val="accent3"/>
                </a:solidFill>
                <a:effectLst/>
              </a:rPr>
              <a:t>Qué se espera durante el </a:t>
            </a:r>
            <a:r>
              <a:rPr lang="es-ES" altLang="en-US" sz="2000" b="1" dirty="0" err="1">
                <a:solidFill>
                  <a:schemeClr val="accent3"/>
                </a:solidFill>
                <a:effectLst/>
              </a:rPr>
              <a:t>Innovation</a:t>
            </a:r>
            <a:r>
              <a:rPr lang="es-ES" altLang="en-US" sz="2000" b="1" dirty="0">
                <a:solidFill>
                  <a:schemeClr val="accent3"/>
                </a:solidFill>
                <a:effectLst/>
              </a:rPr>
              <a:t> and </a:t>
            </a:r>
            <a:r>
              <a:rPr lang="es-ES" altLang="en-US" sz="2000" b="1" dirty="0" err="1">
                <a:solidFill>
                  <a:schemeClr val="accent3"/>
                </a:solidFill>
                <a:effectLst/>
              </a:rPr>
              <a:t>Planning</a:t>
            </a:r>
            <a:r>
              <a:rPr lang="es-ES" altLang="en-US" sz="2000" b="1" dirty="0">
                <a:solidFill>
                  <a:schemeClr val="accent3"/>
                </a:solidFill>
                <a:effectLst/>
              </a:rPr>
              <a:t>?</a:t>
            </a:r>
          </a:p>
        </p:txBody>
      </p:sp>
      <p:sp>
        <p:nvSpPr>
          <p:cNvPr id="2" name="Óvalo 1"/>
          <p:cNvSpPr/>
          <p:nvPr/>
        </p:nvSpPr>
        <p:spPr>
          <a:xfrm>
            <a:off x="7372985" y="2555875"/>
            <a:ext cx="1698625" cy="127635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System Demo</a:t>
            </a:r>
          </a:p>
        </p:txBody>
      </p:sp>
      <p:sp>
        <p:nvSpPr>
          <p:cNvPr id="3" name="Óvalo 2"/>
          <p:cNvSpPr/>
          <p:nvPr/>
        </p:nvSpPr>
        <p:spPr>
          <a:xfrm>
            <a:off x="7521575" y="4117340"/>
            <a:ext cx="1700530" cy="127635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dirty="0"/>
              <a:t>Integración</a:t>
            </a:r>
          </a:p>
        </p:txBody>
      </p:sp>
      <p:sp>
        <p:nvSpPr>
          <p:cNvPr id="6" name="Óvalo 5"/>
          <p:cNvSpPr/>
          <p:nvPr/>
        </p:nvSpPr>
        <p:spPr>
          <a:xfrm>
            <a:off x="5711825" y="1477645"/>
            <a:ext cx="1809750" cy="127635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dirty="0"/>
              <a:t>Preparar </a:t>
            </a:r>
            <a:r>
              <a:rPr lang="es-ES" altLang="en-US" sz="1750" dirty="0" err="1"/>
              <a:t>herramien</a:t>
            </a:r>
            <a:r>
              <a:rPr lang="es-ES" altLang="en-US" sz="1750" dirty="0"/>
              <a:t>-tas</a:t>
            </a:r>
          </a:p>
        </p:txBody>
      </p:sp>
      <p:sp>
        <p:nvSpPr>
          <p:cNvPr id="7" name="Cuadro de texto 6"/>
          <p:cNvSpPr txBox="1"/>
          <p:nvPr/>
        </p:nvSpPr>
        <p:spPr>
          <a:xfrm>
            <a:off x="2298898" y="5716905"/>
            <a:ext cx="7902575" cy="645160"/>
          </a:xfrm>
          <a:prstGeom prst="rect">
            <a:avLst/>
          </a:prstGeom>
          <a:noFill/>
        </p:spPr>
        <p:txBody>
          <a:bodyPr wrap="square" rtlCol="0">
            <a:spAutoFit/>
          </a:bodyPr>
          <a:lstStyle/>
          <a:p>
            <a:pPr algn="just"/>
            <a:r>
              <a:rPr lang="es-ES" altLang="en-US" b="1" dirty="0"/>
              <a:t>La duración del </a:t>
            </a:r>
            <a:r>
              <a:rPr lang="es-ES" altLang="en-US" b="1" dirty="0" err="1"/>
              <a:t>Innovation</a:t>
            </a:r>
            <a:r>
              <a:rPr lang="es-ES" altLang="en-US" b="1" dirty="0"/>
              <a:t> and </a:t>
            </a:r>
            <a:r>
              <a:rPr lang="es-ES" altLang="en-US" b="1" dirty="0" err="1"/>
              <a:t>planning</a:t>
            </a:r>
            <a:r>
              <a:rPr lang="es-ES" altLang="en-US" b="1" dirty="0"/>
              <a:t>, depende del proyecto y la </a:t>
            </a:r>
            <a:r>
              <a:rPr lang="es-ES" altLang="en-US" b="1" dirty="0" err="1"/>
              <a:t>decision</a:t>
            </a:r>
            <a:r>
              <a:rPr lang="es-ES" altLang="en-US" b="1" dirty="0"/>
              <a:t> de la organización,  SAFE recomienda tomar un iteración del PI.</a:t>
            </a:r>
            <a:endParaRPr lang="es-ES" altLang="en-US" b="1" dirty="0">
              <a:solidFill>
                <a:srgbClr val="AD198D"/>
              </a:solidFill>
            </a:endParaRPr>
          </a:p>
        </p:txBody>
      </p:sp>
      <p:sp>
        <p:nvSpPr>
          <p:cNvPr id="14" name="Rectángulo: esquinas redondeadas 13">
            <a:hlinkClick r:id="rId3" action="ppaction://hlinksldjump"/>
            <a:extLst>
              <a:ext uri="{FF2B5EF4-FFF2-40B4-BE49-F238E27FC236}">
                <a16:creationId xmlns:a16="http://schemas.microsoft.com/office/drawing/2014/main" id="{FB4D51DC-425E-4AA8-A558-18DB3F7E7EDA}"/>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754"/>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Program</a:t>
            </a:r>
            <a:r>
              <a:rPr lang="es-ES" b="1" dirty="0">
                <a:solidFill>
                  <a:srgbClr val="AD198D"/>
                </a:solidFill>
                <a:sym typeface="+mn-ea"/>
              </a:rPr>
              <a:t> Increment.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4" name="Marcador de posición de contenido 13"/>
          <p:cNvPicPr>
            <a:picLocks noGrp="1" noChangeAspect="1"/>
          </p:cNvPicPr>
          <p:nvPr>
            <p:ph idx="1"/>
          </p:nvPr>
        </p:nvPicPr>
        <p:blipFill>
          <a:blip r:embed="rId2"/>
          <a:stretch>
            <a:fillRect/>
          </a:stretch>
        </p:blipFill>
        <p:spPr>
          <a:xfrm>
            <a:off x="8874125" y="4726305"/>
            <a:ext cx="2857500" cy="1933575"/>
          </a:xfrm>
          <a:prstGeom prst="rect">
            <a:avLst/>
          </a:prstGeom>
        </p:spPr>
      </p:pic>
      <p:sp>
        <p:nvSpPr>
          <p:cNvPr id="16" name="Combinar 15"/>
          <p:cNvSpPr/>
          <p:nvPr/>
        </p:nvSpPr>
        <p:spPr>
          <a:xfrm>
            <a:off x="2401570" y="1873250"/>
            <a:ext cx="4323080" cy="2525395"/>
          </a:xfrm>
          <a:prstGeom prst="flowChartMerg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sz="1600" dirty="0"/>
          </a:p>
          <a:p>
            <a:pPr algn="ctr"/>
            <a:endParaRPr lang="es-ES" altLang="en-US" sz="1600" dirty="0"/>
          </a:p>
          <a:p>
            <a:pPr algn="ctr"/>
            <a:endParaRPr lang="es-ES" altLang="en-US" sz="1600" dirty="0"/>
          </a:p>
          <a:p>
            <a:pPr algn="ctr"/>
            <a:r>
              <a:rPr lang="es-ES" altLang="en-US" sz="1600" dirty="0"/>
              <a:t>Qué es?</a:t>
            </a:r>
          </a:p>
          <a:p>
            <a:pPr algn="ctr"/>
            <a:r>
              <a:rPr lang="es-ES" altLang="en-US" sz="1600" dirty="0"/>
              <a:t>Periodo de tiempo en el cual, los equipos ágiles y/o trenes ágiles realizan entregas de valor.</a:t>
            </a:r>
          </a:p>
          <a:p>
            <a:pPr algn="ctr"/>
            <a:endParaRPr lang="es-ES" altLang="en-US" dirty="0"/>
          </a:p>
        </p:txBody>
      </p:sp>
      <p:sp>
        <p:nvSpPr>
          <p:cNvPr id="18" name="Extracto 17"/>
          <p:cNvSpPr/>
          <p:nvPr/>
        </p:nvSpPr>
        <p:spPr>
          <a:xfrm>
            <a:off x="265430" y="1873250"/>
            <a:ext cx="4297680" cy="2525395"/>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0" name="Extracto 19"/>
          <p:cNvSpPr/>
          <p:nvPr/>
        </p:nvSpPr>
        <p:spPr>
          <a:xfrm>
            <a:off x="4576445" y="1873250"/>
            <a:ext cx="4297680" cy="2525395"/>
          </a:xfrm>
          <a:prstGeom prst="flowChartExtra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Quién Participa?</a:t>
            </a:r>
          </a:p>
          <a:p>
            <a:pPr algn="ctr"/>
            <a:r>
              <a:rPr lang="es-ES" altLang="en-US" dirty="0"/>
              <a:t>Todo el Equipo y/o trenes ágiles.</a:t>
            </a:r>
          </a:p>
        </p:txBody>
      </p:sp>
      <p:sp>
        <p:nvSpPr>
          <p:cNvPr id="21" name="Cuadro de texto 20"/>
          <p:cNvSpPr txBox="1"/>
          <p:nvPr/>
        </p:nvSpPr>
        <p:spPr>
          <a:xfrm>
            <a:off x="1119367" y="2865319"/>
            <a:ext cx="2615206" cy="1600438"/>
          </a:xfrm>
          <a:prstGeom prst="rect">
            <a:avLst/>
          </a:prstGeom>
          <a:noFill/>
        </p:spPr>
        <p:txBody>
          <a:bodyPr wrap="square" rtlCol="0">
            <a:spAutoFit/>
          </a:bodyPr>
          <a:lstStyle/>
          <a:p>
            <a:pPr algn="ctr"/>
            <a:r>
              <a:rPr lang="es-ES" altLang="en-US" sz="1600" dirty="0">
                <a:solidFill>
                  <a:schemeClr val="bg1"/>
                </a:solidFill>
              </a:rPr>
              <a:t>Objetivos </a:t>
            </a:r>
          </a:p>
          <a:p>
            <a:pPr marL="285750" indent="-285750" algn="ctr">
              <a:buFont typeface="Arial" panose="020B0604020202020204" pitchFamily="34" charset="0"/>
              <a:buChar char="•"/>
            </a:pPr>
            <a:r>
              <a:rPr lang="es-ES" altLang="en-US" sz="1600" dirty="0">
                <a:solidFill>
                  <a:schemeClr val="bg1"/>
                </a:solidFill>
              </a:rPr>
              <a:t>Entregar Valor al negocio.</a:t>
            </a:r>
          </a:p>
          <a:p>
            <a:pPr marL="285750" indent="-285750" algn="ctr">
              <a:buFont typeface="Arial" panose="020B0604020202020204" pitchFamily="34" charset="0"/>
              <a:buChar char="•"/>
            </a:pPr>
            <a:r>
              <a:rPr lang="es-ES" altLang="en-US" sz="1600" dirty="0">
                <a:solidFill>
                  <a:schemeClr val="bg1"/>
                </a:solidFill>
              </a:rPr>
              <a:t>Obtener retroalimentación rápida.</a:t>
            </a:r>
          </a:p>
          <a:p>
            <a:pPr marL="285750" indent="-285750" algn="ctr">
              <a:buFont typeface="Arial" panose="020B0604020202020204" pitchFamily="34" charset="0"/>
              <a:buChar char="•"/>
            </a:pPr>
            <a:r>
              <a:rPr lang="es-ES" altLang="en-US" sz="1600" dirty="0">
                <a:solidFill>
                  <a:schemeClr val="bg1"/>
                </a:solidFill>
              </a:rPr>
              <a:t>Mejorar continuamente.</a:t>
            </a:r>
          </a:p>
          <a:p>
            <a:pPr algn="dist"/>
            <a:endParaRPr lang="es-ES" altLang="en-US" dirty="0"/>
          </a:p>
        </p:txBody>
      </p:sp>
      <p:sp>
        <p:nvSpPr>
          <p:cNvPr id="10" name="Rectángulo: esquinas redondeadas 9">
            <a:hlinkClick r:id="rId3" action="ppaction://hlinksldjump"/>
            <a:extLst>
              <a:ext uri="{FF2B5EF4-FFF2-40B4-BE49-F238E27FC236}">
                <a16:creationId xmlns:a16="http://schemas.microsoft.com/office/drawing/2014/main" id="{4CD3EC2A-95EF-408A-AFCC-7171CCD430D9}"/>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43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Program</a:t>
            </a:r>
            <a:r>
              <a:rPr lang="es-ES" b="1" dirty="0">
                <a:solidFill>
                  <a:srgbClr val="AD198D"/>
                </a:solidFill>
                <a:sym typeface="+mn-ea"/>
              </a:rPr>
              <a:t> Increment.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pic>
        <p:nvPicPr>
          <p:cNvPr id="3" name="Marcador de posición de contenido 2"/>
          <p:cNvPicPr>
            <a:picLocks noGrp="1" noChangeAspect="1"/>
          </p:cNvPicPr>
          <p:nvPr>
            <p:ph idx="1"/>
          </p:nvPr>
        </p:nvPicPr>
        <p:blipFill>
          <a:blip r:embed="rId2"/>
          <a:stretch>
            <a:fillRect/>
          </a:stretch>
        </p:blipFill>
        <p:spPr>
          <a:xfrm>
            <a:off x="838200" y="1691005"/>
            <a:ext cx="4991100" cy="2924175"/>
          </a:xfrm>
          <a:prstGeom prst="rect">
            <a:avLst/>
          </a:prstGeom>
        </p:spPr>
      </p:pic>
      <p:sp>
        <p:nvSpPr>
          <p:cNvPr id="6" name="Cuadro de texto 5"/>
          <p:cNvSpPr txBox="1"/>
          <p:nvPr/>
        </p:nvSpPr>
        <p:spPr>
          <a:xfrm>
            <a:off x="6477000" y="2297430"/>
            <a:ext cx="3669665" cy="2306955"/>
          </a:xfrm>
          <a:prstGeom prst="rect">
            <a:avLst/>
          </a:prstGeom>
          <a:noFill/>
        </p:spPr>
        <p:txBody>
          <a:bodyPr wrap="square" rtlCol="0">
            <a:spAutoFit/>
          </a:bodyPr>
          <a:lstStyle/>
          <a:p>
            <a:pPr algn="just"/>
            <a:r>
              <a:rPr lang="es-ES" altLang="en-US"/>
              <a:t>Durante el program increment, los equipos llevan a cabo las iteraciones planeadas y se ejecutan las practicas ágiles a nivel de equipo, acompañadas de eventos de programa que tienen como objetivo sincronizar y acompañar el desarrollo del PI.</a:t>
            </a:r>
          </a:p>
        </p:txBody>
      </p:sp>
      <p:sp>
        <p:nvSpPr>
          <p:cNvPr id="7" name="Cuadro de texto 6"/>
          <p:cNvSpPr txBox="1"/>
          <p:nvPr/>
        </p:nvSpPr>
        <p:spPr>
          <a:xfrm>
            <a:off x="554355" y="5802630"/>
            <a:ext cx="10269220" cy="368300"/>
          </a:xfrm>
          <a:prstGeom prst="rect">
            <a:avLst/>
          </a:prstGeom>
          <a:noFill/>
        </p:spPr>
        <p:txBody>
          <a:bodyPr wrap="none" rtlCol="0">
            <a:spAutoFit/>
          </a:bodyPr>
          <a:lstStyle/>
          <a:p>
            <a:pPr algn="dist"/>
            <a:r>
              <a:rPr lang="es-ES" altLang="en-US" b="1"/>
              <a:t>La duración del Program Increment puede ser de dos meses a tres meses, según criterio de la organización</a:t>
            </a:r>
            <a:r>
              <a:rPr lang="es-ES" altLang="en-US"/>
              <a:t>.</a:t>
            </a:r>
          </a:p>
        </p:txBody>
      </p:sp>
      <p:sp>
        <p:nvSpPr>
          <p:cNvPr id="9" name="Rectángulo: esquinas redondeadas 8">
            <a:hlinkClick r:id="rId3" action="ppaction://hlinksldjump"/>
            <a:extLst>
              <a:ext uri="{FF2B5EF4-FFF2-40B4-BE49-F238E27FC236}">
                <a16:creationId xmlns:a16="http://schemas.microsoft.com/office/drawing/2014/main" id="{1302A544-9C25-475C-901C-3144D1C5DEE9}"/>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753"/>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Inspect</a:t>
            </a:r>
            <a:r>
              <a:rPr lang="es-ES" b="1" dirty="0">
                <a:solidFill>
                  <a:srgbClr val="AD198D"/>
                </a:solidFill>
                <a:sym typeface="+mn-ea"/>
              </a:rPr>
              <a:t> and Adapt.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pic>
        <p:nvPicPr>
          <p:cNvPr id="8" name="Marcador de posición de contenido 7"/>
          <p:cNvPicPr>
            <a:picLocks noGrp="1" noChangeAspect="1"/>
          </p:cNvPicPr>
          <p:nvPr>
            <p:ph idx="1"/>
          </p:nvPr>
        </p:nvPicPr>
        <p:blipFill>
          <a:blip r:embed="rId2"/>
          <a:stretch>
            <a:fillRect/>
          </a:stretch>
        </p:blipFill>
        <p:spPr>
          <a:xfrm>
            <a:off x="6650990" y="4305300"/>
            <a:ext cx="2857500" cy="1666875"/>
          </a:xfrm>
          <a:prstGeom prst="rect">
            <a:avLst/>
          </a:prstGeom>
        </p:spPr>
      </p:pic>
      <p:sp>
        <p:nvSpPr>
          <p:cNvPr id="15" name="Llamada de óvalo 14"/>
          <p:cNvSpPr/>
          <p:nvPr/>
        </p:nvSpPr>
        <p:spPr>
          <a:xfrm>
            <a:off x="1495425" y="3278505"/>
            <a:ext cx="4350385" cy="2537460"/>
          </a:xfrm>
          <a:prstGeom prst="wedgeEllipse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Qué es?</a:t>
            </a:r>
          </a:p>
          <a:p>
            <a:pPr algn="ctr"/>
            <a:r>
              <a:rPr lang="es-ES" altLang="en-US" dirty="0">
                <a:solidFill>
                  <a:schemeClr val="tx1"/>
                </a:solidFill>
              </a:rPr>
              <a:t>Al final de cada PI, el tren ágil se reúne para evaluar el estado de la solución, revisar los resultados de las practicas implementadas durante el PI y definir planes de acción para la mejora continua.</a:t>
            </a:r>
          </a:p>
        </p:txBody>
      </p:sp>
      <p:sp>
        <p:nvSpPr>
          <p:cNvPr id="16" name="Llamada de óvalo 15"/>
          <p:cNvSpPr/>
          <p:nvPr/>
        </p:nvSpPr>
        <p:spPr>
          <a:xfrm>
            <a:off x="5200015" y="1951990"/>
            <a:ext cx="2619375" cy="1625600"/>
          </a:xfrm>
          <a:prstGeom prst="wedgeEllipse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Objetivo</a:t>
            </a:r>
          </a:p>
          <a:p>
            <a:pPr algn="ctr"/>
            <a:r>
              <a:rPr lang="es-ES" altLang="en-US">
                <a:solidFill>
                  <a:schemeClr val="tx1"/>
                </a:solidFill>
              </a:rPr>
              <a:t>Identificar oportunidades de mejora para el siguiente PI.</a:t>
            </a:r>
          </a:p>
        </p:txBody>
      </p:sp>
      <p:sp>
        <p:nvSpPr>
          <p:cNvPr id="17" name="Llamada de óvalo 16"/>
          <p:cNvSpPr/>
          <p:nvPr/>
        </p:nvSpPr>
        <p:spPr>
          <a:xfrm>
            <a:off x="255905" y="1492250"/>
            <a:ext cx="3373755" cy="178625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Quienes Participan?</a:t>
            </a:r>
          </a:p>
          <a:p>
            <a:pPr algn="ctr"/>
            <a:r>
              <a:rPr lang="es-ES" altLang="en-US" dirty="0">
                <a:solidFill>
                  <a:schemeClr val="tx1"/>
                </a:solidFill>
              </a:rPr>
              <a:t>Participan equipos ágiles y  roles a nivel de programa que hacen parte  del tren.</a:t>
            </a:r>
          </a:p>
          <a:p>
            <a:pPr algn="ctr"/>
            <a:endParaRPr lang="es-ES" altLang="en-US" dirty="0"/>
          </a:p>
        </p:txBody>
      </p:sp>
      <p:sp>
        <p:nvSpPr>
          <p:cNvPr id="10" name="Rectángulo: esquinas redondeadas 9">
            <a:hlinkClick r:id="rId3" action="ppaction://hlinksldjump"/>
            <a:extLst>
              <a:ext uri="{FF2B5EF4-FFF2-40B4-BE49-F238E27FC236}">
                <a16:creationId xmlns:a16="http://schemas.microsoft.com/office/drawing/2014/main" id="{C17F026D-1C02-409F-85D2-5FBC76A04D09}"/>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83126"/>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Inspect</a:t>
            </a:r>
            <a:r>
              <a:rPr lang="es-ES" b="1" dirty="0">
                <a:solidFill>
                  <a:srgbClr val="AD198D"/>
                </a:solidFill>
                <a:sym typeface="+mn-ea"/>
              </a:rPr>
              <a:t> and Adapt.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sp>
        <p:nvSpPr>
          <p:cNvPr id="20" name="LLamada de flecha derecha 19"/>
          <p:cNvSpPr/>
          <p:nvPr/>
        </p:nvSpPr>
        <p:spPr>
          <a:xfrm>
            <a:off x="939800" y="1796415"/>
            <a:ext cx="4086225" cy="4269740"/>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Font typeface="Wingdings" panose="05000000000000000000" charset="0"/>
              <a:buChar char=""/>
            </a:pPr>
            <a:r>
              <a:rPr lang="es-ES" altLang="en-US" sz="1700" dirty="0"/>
              <a:t>Hallazgos de mejoras de cada Equipo.</a:t>
            </a:r>
          </a:p>
          <a:p>
            <a:pPr marL="742950" lvl="1" indent="-285750">
              <a:buFont typeface="Wingdings" panose="05000000000000000000" charset="0"/>
              <a:buChar char=""/>
            </a:pPr>
            <a:r>
              <a:rPr lang="es-ES" altLang="en-US" sz="1700" dirty="0"/>
              <a:t>Lecciones aprendidas durante el PI, tanto a nivel de la implementación del producto como a nivel de trabajo en equipo.</a:t>
            </a:r>
          </a:p>
          <a:p>
            <a:pPr marL="742950" lvl="1" indent="-285750">
              <a:buFont typeface="Wingdings" panose="05000000000000000000" charset="0"/>
              <a:buChar char=""/>
            </a:pPr>
            <a:r>
              <a:rPr lang="es-ES" altLang="en-US" sz="1700" dirty="0"/>
              <a:t>Resultado de los planes de acción ejecutados durante el PI.</a:t>
            </a:r>
          </a:p>
          <a:p>
            <a:pPr algn="ctr"/>
            <a:endParaRPr lang="es-ES" altLang="en-US" sz="1700" dirty="0"/>
          </a:p>
        </p:txBody>
      </p:sp>
      <p:sp>
        <p:nvSpPr>
          <p:cNvPr id="22" name="Recortar rectángulo de esquina del mismo lado 21"/>
          <p:cNvSpPr/>
          <p:nvPr/>
        </p:nvSpPr>
        <p:spPr>
          <a:xfrm>
            <a:off x="5026025" y="3270250"/>
            <a:ext cx="2262505" cy="1322705"/>
          </a:xfrm>
          <a:prstGeom prst="snip2Same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IA</a:t>
            </a:r>
          </a:p>
        </p:txBody>
      </p:sp>
      <p:sp>
        <p:nvSpPr>
          <p:cNvPr id="23" name="LLamada de flecha izquierda 22"/>
          <p:cNvSpPr/>
          <p:nvPr/>
        </p:nvSpPr>
        <p:spPr>
          <a:xfrm>
            <a:off x="7288530" y="1797050"/>
            <a:ext cx="3763645" cy="4269105"/>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charset="0"/>
              <a:buChar char=""/>
            </a:pPr>
            <a:r>
              <a:rPr lang="es-ES" altLang="en-US" dirty="0"/>
              <a:t>Estado de la solución.</a:t>
            </a:r>
          </a:p>
          <a:p>
            <a:pPr marL="285750" indent="-285750">
              <a:buFont typeface="Wingdings" panose="05000000000000000000" charset="0"/>
              <a:buChar char=""/>
            </a:pPr>
            <a:r>
              <a:rPr lang="es-ES" altLang="en-US" dirty="0"/>
              <a:t>Causa Raíz de los problemas</a:t>
            </a:r>
          </a:p>
          <a:p>
            <a:pPr marL="285750" indent="-285750">
              <a:buFont typeface="Wingdings" panose="05000000000000000000" charset="0"/>
              <a:buChar char=""/>
            </a:pPr>
            <a:r>
              <a:rPr lang="es-ES" altLang="en-US" dirty="0"/>
              <a:t>Planes de acción para mejora continua.</a:t>
            </a:r>
          </a:p>
          <a:p>
            <a:pPr marL="285750" indent="-285750">
              <a:buFont typeface="Wingdings" panose="05000000000000000000" charset="0"/>
              <a:buChar char=""/>
            </a:pPr>
            <a:r>
              <a:rPr lang="es-ES" altLang="en-US" dirty="0"/>
              <a:t>Actualización del valor del negocio.</a:t>
            </a:r>
          </a:p>
        </p:txBody>
      </p:sp>
      <p:sp>
        <p:nvSpPr>
          <p:cNvPr id="24" name="Cuadro de texto 23"/>
          <p:cNvSpPr txBox="1"/>
          <p:nvPr/>
        </p:nvSpPr>
        <p:spPr>
          <a:xfrm>
            <a:off x="171133" y="6433820"/>
            <a:ext cx="6918325" cy="368300"/>
          </a:xfrm>
          <a:prstGeom prst="rect">
            <a:avLst/>
          </a:prstGeom>
          <a:noFill/>
        </p:spPr>
        <p:txBody>
          <a:bodyPr wrap="none" rtlCol="0">
            <a:spAutoFit/>
          </a:bodyPr>
          <a:lstStyle/>
          <a:p>
            <a:pPr algn="dist"/>
            <a:r>
              <a:rPr lang="es-ES" altLang="en-US" b="1" dirty="0"/>
              <a:t>Para el </a:t>
            </a:r>
            <a:r>
              <a:rPr lang="es-ES" altLang="en-US" b="1" dirty="0" err="1"/>
              <a:t>Inspect</a:t>
            </a:r>
            <a:r>
              <a:rPr lang="es-ES" altLang="en-US" b="1" dirty="0"/>
              <a:t> and </a:t>
            </a:r>
            <a:r>
              <a:rPr lang="es-ES" altLang="en-US" b="1" dirty="0" err="1"/>
              <a:t>adapt</a:t>
            </a:r>
            <a:r>
              <a:rPr lang="es-ES" altLang="en-US" b="1" dirty="0"/>
              <a:t> se recomienda una </a:t>
            </a:r>
            <a:r>
              <a:rPr lang="es-ES" altLang="en-US" b="1" dirty="0" err="1"/>
              <a:t>duracion</a:t>
            </a:r>
            <a:r>
              <a:rPr lang="es-ES" altLang="en-US" b="1" dirty="0"/>
              <a:t> de </a:t>
            </a:r>
            <a:r>
              <a:rPr lang="es-ES" altLang="en-US" b="1" dirty="0" err="1"/>
              <a:t>maximo</a:t>
            </a:r>
            <a:r>
              <a:rPr lang="es-ES" altLang="en-US" b="1" dirty="0"/>
              <a:t> 1 día</a:t>
            </a:r>
          </a:p>
        </p:txBody>
      </p:sp>
      <p:sp>
        <p:nvSpPr>
          <p:cNvPr id="25" name="Rectángulo 24"/>
          <p:cNvSpPr/>
          <p:nvPr/>
        </p:nvSpPr>
        <p:spPr>
          <a:xfrm>
            <a:off x="1804670" y="6066155"/>
            <a:ext cx="128524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p>
        </p:txBody>
      </p:sp>
      <p:sp>
        <p:nvSpPr>
          <p:cNvPr id="26" name="Rectángulo 25"/>
          <p:cNvSpPr/>
          <p:nvPr/>
        </p:nvSpPr>
        <p:spPr>
          <a:xfrm>
            <a:off x="9199880" y="6066155"/>
            <a:ext cx="106299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p>
        </p:txBody>
      </p:sp>
      <p:sp>
        <p:nvSpPr>
          <p:cNvPr id="12" name="Rectángulo: esquinas redondeadas 11">
            <a:hlinkClick r:id="rId2" action="ppaction://hlinksldjump"/>
            <a:extLst>
              <a:ext uri="{FF2B5EF4-FFF2-40B4-BE49-F238E27FC236}">
                <a16:creationId xmlns:a16="http://schemas.microsoft.com/office/drawing/2014/main" id="{FC0898EE-0C5C-4DAC-BE9E-56D831FAE268}"/>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Principios  Safe</a:t>
            </a:r>
          </a:p>
        </p:txBody>
      </p:sp>
      <p:cxnSp>
        <p:nvCxnSpPr>
          <p:cNvPr id="7" name="Conector recto 6"/>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Cuadro de texto 7"/>
          <p:cNvSpPr txBox="1"/>
          <p:nvPr/>
        </p:nvSpPr>
        <p:spPr>
          <a:xfrm>
            <a:off x="959485" y="1971675"/>
            <a:ext cx="8912860" cy="2861310"/>
          </a:xfrm>
          <a:prstGeom prst="rect">
            <a:avLst/>
          </a:prstGeom>
          <a:noFill/>
        </p:spPr>
        <p:txBody>
          <a:bodyPr wrap="square" rtlCol="0">
            <a:spAutoFit/>
          </a:bodyPr>
          <a:lstStyle/>
          <a:p>
            <a:pPr algn="just"/>
            <a:r>
              <a:rPr lang="es-ES" altLang="en-US"/>
              <a:t>1. Tenga una visión económica</a:t>
            </a:r>
          </a:p>
          <a:p>
            <a:pPr algn="just"/>
            <a:r>
              <a:rPr lang="es-ES" altLang="en-US"/>
              <a:t>2.  Aplique el pensamiento Sistémico</a:t>
            </a:r>
          </a:p>
          <a:p>
            <a:pPr algn="just"/>
            <a:r>
              <a:rPr lang="es-ES" altLang="en-US"/>
              <a:t>3. Asuma variabilidad, preserve opciones.</a:t>
            </a:r>
          </a:p>
          <a:p>
            <a:pPr algn="just"/>
            <a:r>
              <a:rPr lang="es-ES" altLang="en-US"/>
              <a:t>4. Construya incrementalmente con ciclos de aprendizaje rápido e integrados.</a:t>
            </a:r>
          </a:p>
          <a:p>
            <a:pPr algn="just"/>
            <a:r>
              <a:rPr lang="es-ES" altLang="en-US"/>
              <a:t>5.Base los hitos en la evaluación objetiva de los sistemas de trabajo</a:t>
            </a:r>
          </a:p>
          <a:p>
            <a:pPr algn="just"/>
            <a:r>
              <a:rPr lang="es-ES" altLang="en-US"/>
              <a:t>6.Visualice y limite WIP, reduzca los tamaños de lote y administre las longitudes de cola</a:t>
            </a:r>
          </a:p>
          <a:p>
            <a:pPr algn="just"/>
            <a:r>
              <a:rPr lang="es-ES" altLang="en-US"/>
              <a:t>7.Aplicar cadencia, sincronizar con planeación  cruzada de dominios</a:t>
            </a:r>
          </a:p>
          <a:p>
            <a:pPr algn="just"/>
            <a:r>
              <a:rPr lang="es-ES" altLang="en-US"/>
              <a:t>8.Desbloquear la motivación intrínseca de los trabajadores del conocimiento.</a:t>
            </a:r>
          </a:p>
          <a:p>
            <a:pPr algn="just"/>
            <a:r>
              <a:rPr lang="es-ES" altLang="en-US"/>
              <a:t>9.Descentraliza la Toma de decisiones.</a:t>
            </a:r>
          </a:p>
          <a:p>
            <a:pPr algn="just"/>
            <a:endParaRPr lang="es-ES" altLang="en-US"/>
          </a:p>
        </p:txBody>
      </p:sp>
      <p:pic>
        <p:nvPicPr>
          <p:cNvPr id="9" name="Marcador de posición de contenido 8"/>
          <p:cNvPicPr>
            <a:picLocks noGrp="1" noChangeAspect="1"/>
          </p:cNvPicPr>
          <p:nvPr>
            <p:ph idx="1"/>
          </p:nvPr>
        </p:nvPicPr>
        <p:blipFill>
          <a:blip r:embed="rId2"/>
          <a:stretch>
            <a:fillRect/>
          </a:stretch>
        </p:blipFill>
        <p:spPr>
          <a:xfrm>
            <a:off x="6736715" y="4292600"/>
            <a:ext cx="4201795" cy="206121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75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System</a:t>
            </a:r>
            <a:r>
              <a:rPr lang="es-ES" b="1" dirty="0">
                <a:solidFill>
                  <a:srgbClr val="AD198D"/>
                </a:solidFill>
                <a:sym typeface="+mn-ea"/>
              </a:rPr>
              <a:t> Demo.</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graphicFrame>
        <p:nvGraphicFramePr>
          <p:cNvPr id="2" name="Diagrama 1"/>
          <p:cNvGraphicFramePr/>
          <p:nvPr/>
        </p:nvGraphicFramePr>
        <p:xfrm>
          <a:off x="838200" y="951865"/>
          <a:ext cx="7386955" cy="51269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Marcador de posición de contenido 2"/>
          <p:cNvPicPr>
            <a:picLocks noGrp="1" noChangeAspect="1"/>
          </p:cNvPicPr>
          <p:nvPr>
            <p:ph idx="1"/>
          </p:nvPr>
        </p:nvPicPr>
        <p:blipFill>
          <a:blip r:embed="rId7"/>
          <a:stretch>
            <a:fillRect/>
          </a:stretch>
        </p:blipFill>
        <p:spPr>
          <a:xfrm>
            <a:off x="8665845" y="4561205"/>
            <a:ext cx="3031490" cy="1997075"/>
          </a:xfrm>
          <a:prstGeom prst="rect">
            <a:avLst/>
          </a:prstGeom>
        </p:spPr>
      </p:pic>
      <p:sp>
        <p:nvSpPr>
          <p:cNvPr id="8" name="Rectángulo: esquinas redondeadas 7">
            <a:hlinkClick r:id="rId8" action="ppaction://hlinksldjump"/>
            <a:extLst>
              <a:ext uri="{FF2B5EF4-FFF2-40B4-BE49-F238E27FC236}">
                <a16:creationId xmlns:a16="http://schemas.microsoft.com/office/drawing/2014/main" id="{213E6C21-EC70-4942-B991-A26BDE27C73F}"/>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88145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err="1">
                <a:solidFill>
                  <a:srgbClr val="AD198D"/>
                </a:solidFill>
                <a:sym typeface="+mn-ea"/>
              </a:rPr>
              <a:t>System</a:t>
            </a:r>
            <a:r>
              <a:rPr lang="es-ES" b="1" dirty="0">
                <a:solidFill>
                  <a:srgbClr val="AD198D"/>
                </a:solidFill>
                <a:sym typeface="+mn-ea"/>
              </a:rPr>
              <a:t> Demo.</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sp>
        <p:nvSpPr>
          <p:cNvPr id="8" name="Proceso alternativo 7"/>
          <p:cNvSpPr/>
          <p:nvPr/>
        </p:nvSpPr>
        <p:spPr>
          <a:xfrm>
            <a:off x="2817495" y="1397635"/>
            <a:ext cx="4350385" cy="12827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charset="0"/>
              <a:buChar char=""/>
            </a:pPr>
            <a:r>
              <a:rPr lang="es-ES" altLang="en-US" dirty="0"/>
              <a:t>Solución Integrada.</a:t>
            </a:r>
          </a:p>
          <a:p>
            <a:pPr marL="285750" indent="-285750" algn="ctr">
              <a:buFont typeface="Wingdings" panose="05000000000000000000" charset="0"/>
              <a:buChar char=""/>
            </a:pPr>
            <a:r>
              <a:rPr lang="es-ES" altLang="en-US" dirty="0"/>
              <a:t>Valor inicial del negocio</a:t>
            </a:r>
          </a:p>
          <a:p>
            <a:pPr marL="285750" indent="-285750" algn="ctr">
              <a:buFont typeface="Wingdings" panose="05000000000000000000" charset="0"/>
              <a:buChar char=""/>
            </a:pPr>
            <a:r>
              <a:rPr lang="es-ES" altLang="en-US" dirty="0"/>
              <a:t>Backlog de </a:t>
            </a:r>
            <a:r>
              <a:rPr lang="es-ES" altLang="en-US" dirty="0" err="1"/>
              <a:t>Features</a:t>
            </a:r>
            <a:endParaRPr lang="es-ES" altLang="en-US" dirty="0"/>
          </a:p>
        </p:txBody>
      </p:sp>
      <p:sp>
        <p:nvSpPr>
          <p:cNvPr id="9" name="Flecha hacia abajo 8"/>
          <p:cNvSpPr/>
          <p:nvPr/>
        </p:nvSpPr>
        <p:spPr>
          <a:xfrm>
            <a:off x="4097655" y="2654300"/>
            <a:ext cx="1805940" cy="1012825"/>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Decisión 11"/>
          <p:cNvSpPr/>
          <p:nvPr/>
        </p:nvSpPr>
        <p:spPr>
          <a:xfrm>
            <a:off x="3799205" y="3646170"/>
            <a:ext cx="2399030" cy="742950"/>
          </a:xfrm>
          <a:prstGeom prst="flowChartDecisi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System Demo</a:t>
            </a:r>
          </a:p>
        </p:txBody>
      </p:sp>
      <p:sp>
        <p:nvSpPr>
          <p:cNvPr id="13" name="Flecha hacia abajo 12"/>
          <p:cNvSpPr/>
          <p:nvPr/>
        </p:nvSpPr>
        <p:spPr>
          <a:xfrm>
            <a:off x="4097020" y="4373880"/>
            <a:ext cx="1805940" cy="1012825"/>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ym typeface="+mn-ea"/>
            </a:endParaRPr>
          </a:p>
        </p:txBody>
      </p:sp>
      <p:sp>
        <p:nvSpPr>
          <p:cNvPr id="14" name="Proceso alternativo 13"/>
          <p:cNvSpPr/>
          <p:nvPr/>
        </p:nvSpPr>
        <p:spPr>
          <a:xfrm>
            <a:off x="2816860" y="5365750"/>
            <a:ext cx="4350385" cy="1409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charset="0"/>
              <a:buChar char=""/>
            </a:pPr>
            <a:r>
              <a:rPr lang="es-ES" altLang="en-US" dirty="0"/>
              <a:t>Pueden generarse nuevas </a:t>
            </a:r>
            <a:r>
              <a:rPr lang="es-ES" altLang="en-US" dirty="0" err="1"/>
              <a:t>Features</a:t>
            </a:r>
            <a:r>
              <a:rPr lang="es-ES" altLang="en-US" dirty="0"/>
              <a:t>.</a:t>
            </a:r>
          </a:p>
          <a:p>
            <a:pPr marL="285750" indent="-285750" algn="ctr">
              <a:buFont typeface="Wingdings" panose="05000000000000000000" charset="0"/>
              <a:buChar char=""/>
            </a:pPr>
            <a:r>
              <a:rPr lang="es-ES" altLang="en-US" dirty="0"/>
              <a:t>Replantear las </a:t>
            </a:r>
            <a:r>
              <a:rPr lang="es-ES" altLang="en-US" dirty="0" err="1"/>
              <a:t>Features</a:t>
            </a:r>
            <a:r>
              <a:rPr lang="es-ES" altLang="en-US" dirty="0"/>
              <a:t> existentes.</a:t>
            </a:r>
          </a:p>
          <a:p>
            <a:pPr marL="285750" indent="-285750" algn="ctr">
              <a:buFont typeface="Wingdings" panose="05000000000000000000" charset="0"/>
              <a:buChar char=""/>
            </a:pPr>
            <a:r>
              <a:rPr lang="es-ES" altLang="en-US" dirty="0" err="1"/>
              <a:t>Feedback</a:t>
            </a:r>
            <a:r>
              <a:rPr lang="es-ES" altLang="en-US" dirty="0"/>
              <a:t> para asegurar el camino correcto.</a:t>
            </a:r>
          </a:p>
          <a:p>
            <a:pPr marL="285750" indent="-285750" algn="ctr">
              <a:buFont typeface="Wingdings" panose="05000000000000000000" charset="0"/>
              <a:buChar char=""/>
            </a:pPr>
            <a:r>
              <a:rPr lang="es-ES" altLang="en-US" dirty="0"/>
              <a:t>Valor del negocio actualizado.</a:t>
            </a:r>
          </a:p>
        </p:txBody>
      </p:sp>
      <p:sp>
        <p:nvSpPr>
          <p:cNvPr id="15" name="Cuadro de texto 14"/>
          <p:cNvSpPr txBox="1"/>
          <p:nvPr/>
        </p:nvSpPr>
        <p:spPr>
          <a:xfrm>
            <a:off x="6896100" y="4066540"/>
            <a:ext cx="5031740" cy="646331"/>
          </a:xfrm>
          <a:prstGeom prst="rect">
            <a:avLst/>
          </a:prstGeom>
          <a:noFill/>
        </p:spPr>
        <p:txBody>
          <a:bodyPr wrap="square" rtlCol="0">
            <a:spAutoFit/>
          </a:bodyPr>
          <a:lstStyle/>
          <a:p>
            <a:pPr algn="just"/>
            <a:r>
              <a:rPr lang="es-ES" altLang="en-US" b="1" dirty="0"/>
              <a:t>Se recomienda que la duración de la </a:t>
            </a:r>
            <a:r>
              <a:rPr lang="es-ES" altLang="en-US" b="1" dirty="0" err="1"/>
              <a:t>System</a:t>
            </a:r>
            <a:r>
              <a:rPr lang="es-ES" altLang="en-US" b="1" dirty="0"/>
              <a:t> Demo, no exceda las dos horas.  </a:t>
            </a:r>
          </a:p>
        </p:txBody>
      </p:sp>
      <p:sp>
        <p:nvSpPr>
          <p:cNvPr id="2" name="Rectángulo 1"/>
          <p:cNvSpPr/>
          <p:nvPr/>
        </p:nvSpPr>
        <p:spPr>
          <a:xfrm>
            <a:off x="7825105" y="1590675"/>
            <a:ext cx="128524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p>
        </p:txBody>
      </p:sp>
      <p:sp>
        <p:nvSpPr>
          <p:cNvPr id="6" name="Rectángulo 5"/>
          <p:cNvSpPr/>
          <p:nvPr/>
        </p:nvSpPr>
        <p:spPr>
          <a:xfrm>
            <a:off x="7936230" y="5840095"/>
            <a:ext cx="106299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p>
        </p:txBody>
      </p:sp>
      <p:sp>
        <p:nvSpPr>
          <p:cNvPr id="16" name="Rectángulo: esquinas redondeadas 15">
            <a:hlinkClick r:id="rId2" action="ppaction://hlinksldjump"/>
            <a:extLst>
              <a:ext uri="{FF2B5EF4-FFF2-40B4-BE49-F238E27FC236}">
                <a16:creationId xmlns:a16="http://schemas.microsoft.com/office/drawing/2014/main" id="{D80698F7-2673-44FD-BC5A-6BCC31F732E3}"/>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5"/>
            <a:ext cx="10661651" cy="751760"/>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a:solidFill>
                  <a:srgbClr val="AD198D"/>
                </a:solidFill>
                <a:sym typeface="+mn-ea"/>
              </a:rPr>
              <a:t>Scrum de Scrums.</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graphicFrame>
        <p:nvGraphicFramePr>
          <p:cNvPr id="2" name="Diagrama 1"/>
          <p:cNvGraphicFramePr/>
          <p:nvPr/>
        </p:nvGraphicFramePr>
        <p:xfrm>
          <a:off x="1238250" y="1691005"/>
          <a:ext cx="5535930" cy="380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Marcador de posición de contenido 2"/>
          <p:cNvPicPr>
            <a:picLocks noGrp="1" noChangeAspect="1"/>
          </p:cNvPicPr>
          <p:nvPr>
            <p:ph idx="1"/>
          </p:nvPr>
        </p:nvPicPr>
        <p:blipFill>
          <a:blip r:embed="rId7"/>
          <a:stretch>
            <a:fillRect/>
          </a:stretch>
        </p:blipFill>
        <p:spPr>
          <a:xfrm>
            <a:off x="7144385" y="2959100"/>
            <a:ext cx="4566920" cy="3369310"/>
          </a:xfrm>
          <a:prstGeom prst="rect">
            <a:avLst/>
          </a:prstGeom>
        </p:spPr>
      </p:pic>
      <p:sp>
        <p:nvSpPr>
          <p:cNvPr id="8" name="Rectángulo: esquinas redondeadas 7">
            <a:hlinkClick r:id="rId8" action="ppaction://hlinksldjump"/>
            <a:extLst>
              <a:ext uri="{FF2B5EF4-FFF2-40B4-BE49-F238E27FC236}">
                <a16:creationId xmlns:a16="http://schemas.microsoft.com/office/drawing/2014/main" id="{EC2A52A3-5F61-46C2-83D2-7E23011A85E0}"/>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751118"/>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a:t>
            </a:r>
          </a:p>
          <a:p>
            <a:r>
              <a:rPr lang="es-ES" b="1" dirty="0">
                <a:solidFill>
                  <a:srgbClr val="AD198D"/>
                </a:solidFill>
                <a:sym typeface="+mn-ea"/>
              </a:rPr>
              <a:t>Scrum de Scrums.</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sp>
        <p:nvSpPr>
          <p:cNvPr id="8" name="Pentágono 7"/>
          <p:cNvSpPr/>
          <p:nvPr/>
        </p:nvSpPr>
        <p:spPr>
          <a:xfrm>
            <a:off x="473710" y="2132330"/>
            <a:ext cx="5289527" cy="2593340"/>
          </a:xfrm>
          <a:prstGeom prst="homePlat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ltLang="en-US" sz="1400" dirty="0">
                <a:solidFill>
                  <a:schemeClr val="tx1"/>
                </a:solidFill>
              </a:rPr>
              <a:t>Qué realizó el equipo desde la última Scrum de Scrums?.</a:t>
            </a:r>
          </a:p>
          <a:p>
            <a:pPr marL="285750" indent="-285750">
              <a:buFont typeface="Arial" panose="020B0604020202020204" pitchFamily="34" charset="0"/>
              <a:buChar char="•"/>
            </a:pPr>
            <a:r>
              <a:rPr lang="es-ES" altLang="en-US" sz="1400" dirty="0">
                <a:solidFill>
                  <a:schemeClr val="tx1"/>
                </a:solidFill>
              </a:rPr>
              <a:t>Qué realizará el equipo hasta la siguiente scrum de scrums?</a:t>
            </a:r>
          </a:p>
          <a:p>
            <a:pPr marL="285750" indent="-285750">
              <a:buFont typeface="Arial" panose="020B0604020202020204" pitchFamily="34" charset="0"/>
              <a:buChar char="•"/>
            </a:pPr>
            <a:r>
              <a:rPr lang="es-ES" altLang="en-US" sz="1400" dirty="0">
                <a:solidFill>
                  <a:schemeClr val="tx1"/>
                </a:solidFill>
              </a:rPr>
              <a:t>El equipo tiene algún impedimento para escalar al RTE?</a:t>
            </a:r>
          </a:p>
          <a:p>
            <a:pPr marL="285750" indent="-285750">
              <a:buFont typeface="Arial" panose="020B0604020202020204" pitchFamily="34" charset="0"/>
              <a:buChar char="•"/>
            </a:pPr>
            <a:r>
              <a:rPr lang="es-ES" altLang="en-US" sz="1400" dirty="0">
                <a:solidFill>
                  <a:schemeClr val="tx1"/>
                </a:solidFill>
              </a:rPr>
              <a:t>Dentro del trabajo que realizará el equipo existe algo que pueda afectar a otro equipo? </a:t>
            </a:r>
          </a:p>
        </p:txBody>
      </p:sp>
      <p:sp>
        <p:nvSpPr>
          <p:cNvPr id="9" name="Cheurón 8"/>
          <p:cNvSpPr/>
          <p:nvPr/>
        </p:nvSpPr>
        <p:spPr>
          <a:xfrm>
            <a:off x="4363085" y="2132330"/>
            <a:ext cx="3778885" cy="2592705"/>
          </a:xfrm>
          <a:prstGeom prst="chevro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Scrum </a:t>
            </a:r>
            <a:r>
              <a:rPr lang="es-ES" altLang="en-US" dirty="0" err="1">
                <a:solidFill>
                  <a:schemeClr val="tx1"/>
                </a:solidFill>
              </a:rPr>
              <a:t>of</a:t>
            </a:r>
            <a:r>
              <a:rPr lang="es-ES" altLang="en-US" dirty="0">
                <a:solidFill>
                  <a:schemeClr val="tx1"/>
                </a:solidFill>
              </a:rPr>
              <a:t> Scrums</a:t>
            </a:r>
          </a:p>
        </p:txBody>
      </p:sp>
      <p:sp>
        <p:nvSpPr>
          <p:cNvPr id="12" name="Cheurón 11"/>
          <p:cNvSpPr/>
          <p:nvPr/>
        </p:nvSpPr>
        <p:spPr>
          <a:xfrm>
            <a:off x="6857365" y="2132965"/>
            <a:ext cx="4586605" cy="2592705"/>
          </a:xfrm>
          <a:prstGeom prst="chevro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ltLang="en-US" sz="1400" dirty="0">
                <a:solidFill>
                  <a:schemeClr val="tx1"/>
                </a:solidFill>
              </a:rPr>
              <a:t>Impedimentos y dependencias para resolver.</a:t>
            </a:r>
          </a:p>
          <a:p>
            <a:pPr marL="285750" indent="-285750">
              <a:buFont typeface="Arial" panose="020B0604020202020204" pitchFamily="34" charset="0"/>
              <a:buChar char="•"/>
            </a:pPr>
            <a:r>
              <a:rPr lang="es-ES" altLang="en-US" sz="1400" dirty="0">
                <a:solidFill>
                  <a:schemeClr val="tx1"/>
                </a:solidFill>
              </a:rPr>
              <a:t>Avance de los equipos.</a:t>
            </a:r>
          </a:p>
        </p:txBody>
      </p:sp>
      <p:sp>
        <p:nvSpPr>
          <p:cNvPr id="13" name="Cuadro de texto 12"/>
          <p:cNvSpPr txBox="1"/>
          <p:nvPr/>
        </p:nvSpPr>
        <p:spPr>
          <a:xfrm>
            <a:off x="473710" y="5031740"/>
            <a:ext cx="11125200" cy="1476375"/>
          </a:xfrm>
          <a:prstGeom prst="rect">
            <a:avLst/>
          </a:prstGeom>
          <a:noFill/>
        </p:spPr>
        <p:txBody>
          <a:bodyPr wrap="square" rtlCol="0">
            <a:spAutoFit/>
          </a:bodyPr>
          <a:lstStyle/>
          <a:p>
            <a:pPr algn="just"/>
            <a:r>
              <a:rPr lang="es-ES" altLang="en-US" b="1" dirty="0"/>
              <a:t>Se recomienda para esta reunión, no superar 30 minutos de </a:t>
            </a:r>
            <a:r>
              <a:rPr lang="es-ES" altLang="en-US" b="1" dirty="0" err="1"/>
              <a:t>timeboxing</a:t>
            </a:r>
            <a:r>
              <a:rPr lang="es-ES" altLang="en-US" b="1" dirty="0"/>
              <a:t>. </a:t>
            </a:r>
          </a:p>
          <a:p>
            <a:pPr algn="just"/>
            <a:r>
              <a:rPr lang="es-ES" altLang="en-US" b="1" dirty="0"/>
              <a:t>Es facilitada por el RTE.</a:t>
            </a:r>
            <a:endParaRPr lang="es-ES" altLang="en-US" b="1" dirty="0">
              <a:solidFill>
                <a:schemeClr val="tx1"/>
              </a:solidFill>
            </a:endParaRPr>
          </a:p>
          <a:p>
            <a:pPr algn="just"/>
            <a:r>
              <a:rPr lang="es-ES" altLang="en-US" b="1" dirty="0">
                <a:solidFill>
                  <a:schemeClr val="tx1"/>
                </a:solidFill>
              </a:rPr>
              <a:t>La cadencia de esta reunión para el contexto Experian se recomienda </a:t>
            </a:r>
            <a:r>
              <a:rPr lang="es-ES" altLang="en-US" b="1" dirty="0">
                <a:sym typeface="+mn-ea"/>
              </a:rPr>
              <a:t>cada Iteración y media</a:t>
            </a:r>
            <a:r>
              <a:rPr lang="es-ES" altLang="en-US" b="1" dirty="0">
                <a:solidFill>
                  <a:schemeClr val="tx1"/>
                </a:solidFill>
              </a:rPr>
              <a:t>.</a:t>
            </a:r>
          </a:p>
          <a:p>
            <a:pPr algn="just"/>
            <a:r>
              <a:rPr lang="es-ES" altLang="en-US" b="1" dirty="0"/>
              <a:t>No se solucionan ni problemas ni impedimentos durante estos 30 minutos, si es necesario profundizar en algún tema se sugiere realizar una reunión posterior donde solo participen los directamente interesados</a:t>
            </a:r>
          </a:p>
        </p:txBody>
      </p:sp>
      <p:sp>
        <p:nvSpPr>
          <p:cNvPr id="10" name="Rectángulo: esquinas redondeadas 9">
            <a:hlinkClick r:id="rId2" action="ppaction://hlinksldjump"/>
            <a:extLst>
              <a:ext uri="{FF2B5EF4-FFF2-40B4-BE49-F238E27FC236}">
                <a16:creationId xmlns:a16="http://schemas.microsoft.com/office/drawing/2014/main" id="{46B8FC5E-7842-4405-8C38-B034B383A4C2}"/>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PO SYNC.</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graphicFrame>
        <p:nvGraphicFramePr>
          <p:cNvPr id="2" name="Diagrama 1"/>
          <p:cNvGraphicFramePr/>
          <p:nvPr/>
        </p:nvGraphicFramePr>
        <p:xfrm>
          <a:off x="1362710" y="1691005"/>
          <a:ext cx="7251700" cy="4446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Marcador de posición de contenido 2"/>
          <p:cNvPicPr>
            <a:picLocks noGrp="1" noChangeAspect="1"/>
          </p:cNvPicPr>
          <p:nvPr>
            <p:ph idx="1"/>
          </p:nvPr>
        </p:nvPicPr>
        <p:blipFill>
          <a:blip r:embed="rId7"/>
          <a:stretch>
            <a:fillRect/>
          </a:stretch>
        </p:blipFill>
        <p:spPr>
          <a:xfrm>
            <a:off x="7589520" y="4900930"/>
            <a:ext cx="3482975" cy="1854835"/>
          </a:xfrm>
          <a:prstGeom prst="rect">
            <a:avLst/>
          </a:prstGeom>
        </p:spPr>
      </p:pic>
      <p:sp>
        <p:nvSpPr>
          <p:cNvPr id="8" name="Rectángulo: esquinas redondeadas 7">
            <a:hlinkClick r:id="rId8" action="ppaction://hlinksldjump"/>
            <a:extLst>
              <a:ext uri="{FF2B5EF4-FFF2-40B4-BE49-F238E27FC236}">
                <a16:creationId xmlns:a16="http://schemas.microsoft.com/office/drawing/2014/main" id="{4836C7DB-DA39-4A3E-88B3-69B6543ED91B}"/>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PO SYNC.</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Pentágono 8"/>
          <p:cNvSpPr/>
          <p:nvPr/>
        </p:nvSpPr>
        <p:spPr>
          <a:xfrm>
            <a:off x="1730375" y="1614805"/>
            <a:ext cx="1691005"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Dependencias</a:t>
            </a:r>
          </a:p>
        </p:txBody>
      </p:sp>
      <p:sp>
        <p:nvSpPr>
          <p:cNvPr id="10" name="Pentágono 9"/>
          <p:cNvSpPr/>
          <p:nvPr/>
        </p:nvSpPr>
        <p:spPr>
          <a:xfrm>
            <a:off x="1729105" y="2244725"/>
            <a:ext cx="1691640"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Riesgos</a:t>
            </a:r>
          </a:p>
        </p:txBody>
      </p:sp>
      <p:sp>
        <p:nvSpPr>
          <p:cNvPr id="12" name="Pentágono 11"/>
          <p:cNvSpPr/>
          <p:nvPr/>
        </p:nvSpPr>
        <p:spPr>
          <a:xfrm>
            <a:off x="1729105" y="2861310"/>
            <a:ext cx="1692275"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Avance del equipo</a:t>
            </a:r>
          </a:p>
        </p:txBody>
      </p:sp>
      <p:sp>
        <p:nvSpPr>
          <p:cNvPr id="13" name="Pentágono 12"/>
          <p:cNvSpPr/>
          <p:nvPr/>
        </p:nvSpPr>
        <p:spPr>
          <a:xfrm>
            <a:off x="1729105" y="3529330"/>
            <a:ext cx="1692275"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Backlog de feature</a:t>
            </a:r>
          </a:p>
        </p:txBody>
      </p:sp>
      <p:sp>
        <p:nvSpPr>
          <p:cNvPr id="15" name="Pentágono 14"/>
          <p:cNvSpPr/>
          <p:nvPr/>
        </p:nvSpPr>
        <p:spPr>
          <a:xfrm>
            <a:off x="4363720" y="2308225"/>
            <a:ext cx="1725930" cy="672465"/>
          </a:xfrm>
          <a:prstGeom prst="homePlate">
            <a:avLst/>
          </a:prstGeom>
          <a:solidFill>
            <a:schemeClr val="accent4">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PO SYNC</a:t>
            </a:r>
          </a:p>
        </p:txBody>
      </p:sp>
      <p:sp>
        <p:nvSpPr>
          <p:cNvPr id="16" name="Pentágono 15"/>
          <p:cNvSpPr/>
          <p:nvPr/>
        </p:nvSpPr>
        <p:spPr>
          <a:xfrm>
            <a:off x="6977380" y="1542415"/>
            <a:ext cx="2182495"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800">
                <a:solidFill>
                  <a:schemeClr val="tx1"/>
                </a:solidFill>
              </a:rPr>
              <a:t>Actualización Dependencias</a:t>
            </a:r>
          </a:p>
        </p:txBody>
      </p:sp>
      <p:sp>
        <p:nvSpPr>
          <p:cNvPr id="17" name="Pentágono 16"/>
          <p:cNvSpPr/>
          <p:nvPr/>
        </p:nvSpPr>
        <p:spPr>
          <a:xfrm>
            <a:off x="6976110" y="2233930"/>
            <a:ext cx="2183765"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sz="1800">
                <a:solidFill>
                  <a:schemeClr val="tx1"/>
                </a:solidFill>
                <a:sym typeface="+mn-ea"/>
              </a:rPr>
              <a:t>Actualización Riesgos y planes</a:t>
            </a:r>
          </a:p>
        </p:txBody>
      </p:sp>
      <p:sp>
        <p:nvSpPr>
          <p:cNvPr id="18" name="Pentágono 17"/>
          <p:cNvSpPr/>
          <p:nvPr/>
        </p:nvSpPr>
        <p:spPr>
          <a:xfrm>
            <a:off x="6977380" y="2980690"/>
            <a:ext cx="2184400"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sz="1800">
                <a:solidFill>
                  <a:schemeClr val="tx1"/>
                </a:solidFill>
                <a:sym typeface="+mn-ea"/>
              </a:rPr>
              <a:t>Actualización Avance del equipo</a:t>
            </a:r>
          </a:p>
        </p:txBody>
      </p:sp>
      <p:sp>
        <p:nvSpPr>
          <p:cNvPr id="19" name="Pentágono 18"/>
          <p:cNvSpPr/>
          <p:nvPr/>
        </p:nvSpPr>
        <p:spPr>
          <a:xfrm>
            <a:off x="6977380" y="3720465"/>
            <a:ext cx="2184400"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sz="1800">
                <a:solidFill>
                  <a:schemeClr val="tx1"/>
                </a:solidFill>
                <a:sym typeface="+mn-ea"/>
              </a:rPr>
              <a:t>Actualización Backlog de feature</a:t>
            </a:r>
          </a:p>
        </p:txBody>
      </p:sp>
      <p:sp>
        <p:nvSpPr>
          <p:cNvPr id="20" name="Rectángulo 19"/>
          <p:cNvSpPr/>
          <p:nvPr/>
        </p:nvSpPr>
        <p:spPr>
          <a:xfrm>
            <a:off x="1730375" y="4476750"/>
            <a:ext cx="128524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Entradas</a:t>
            </a:r>
          </a:p>
        </p:txBody>
      </p:sp>
      <p:sp>
        <p:nvSpPr>
          <p:cNvPr id="22" name="Rectángulo 21"/>
          <p:cNvSpPr/>
          <p:nvPr/>
        </p:nvSpPr>
        <p:spPr>
          <a:xfrm>
            <a:off x="7536180" y="4476750"/>
            <a:ext cx="106299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Salidas</a:t>
            </a:r>
          </a:p>
        </p:txBody>
      </p:sp>
      <p:sp>
        <p:nvSpPr>
          <p:cNvPr id="24" name="Cuadro de texto 23"/>
          <p:cNvSpPr txBox="1"/>
          <p:nvPr/>
        </p:nvSpPr>
        <p:spPr>
          <a:xfrm>
            <a:off x="1312545" y="4937125"/>
            <a:ext cx="9314180" cy="1753235"/>
          </a:xfrm>
          <a:prstGeom prst="rect">
            <a:avLst/>
          </a:prstGeom>
          <a:noFill/>
        </p:spPr>
        <p:txBody>
          <a:bodyPr wrap="square" rtlCol="0" anchor="t">
            <a:spAutoFit/>
          </a:bodyPr>
          <a:lstStyle/>
          <a:p>
            <a:pPr algn="just"/>
            <a:r>
              <a:rPr lang="es-ES" altLang="en-US" b="1" dirty="0">
                <a:sym typeface="+mn-ea"/>
              </a:rPr>
              <a:t>La duración recomendada para este evento es de 30 a 60 minutos. </a:t>
            </a:r>
            <a:endParaRPr lang="es-ES" altLang="en-US" b="1" dirty="0"/>
          </a:p>
          <a:p>
            <a:pPr algn="just"/>
            <a:r>
              <a:rPr lang="es-ES" altLang="en-US" b="1" dirty="0">
                <a:sym typeface="+mn-ea"/>
              </a:rPr>
              <a:t>Es facilitada por el PM(Product Manager).</a:t>
            </a:r>
            <a:endParaRPr lang="es-ES" altLang="en-US" b="1" dirty="0">
              <a:solidFill>
                <a:schemeClr val="tx1"/>
              </a:solidFill>
            </a:endParaRPr>
          </a:p>
          <a:p>
            <a:pPr algn="just"/>
            <a:r>
              <a:rPr lang="es-ES" altLang="en-US" b="1" dirty="0">
                <a:sym typeface="+mn-ea"/>
              </a:rPr>
              <a:t>La cadencia de esta reunión para el contexto Experian se recomienda cada Iteración y media.</a:t>
            </a:r>
            <a:endParaRPr lang="es-ES" altLang="en-US" b="1" dirty="0">
              <a:solidFill>
                <a:schemeClr val="tx1"/>
              </a:solidFill>
            </a:endParaRPr>
          </a:p>
          <a:p>
            <a:pPr algn="just"/>
            <a:r>
              <a:rPr lang="es-ES" altLang="en-US" b="1" dirty="0">
                <a:sym typeface="+mn-ea"/>
              </a:rPr>
              <a:t>No se solucionan ni problemas ni impedimentos durante este evento, si es necesario profundizar en algún tema se sugiere realizar una reunión posterior donde solo participen los directamente interesados</a:t>
            </a:r>
            <a:endParaRPr lang="es-ES" altLang="en-US"/>
          </a:p>
        </p:txBody>
      </p:sp>
      <p:sp>
        <p:nvSpPr>
          <p:cNvPr id="21" name="Rectángulo: esquinas redondeadas 20">
            <a:hlinkClick r:id="rId2" action="ppaction://hlinksldjump"/>
            <a:extLst>
              <a:ext uri="{FF2B5EF4-FFF2-40B4-BE49-F238E27FC236}">
                <a16:creationId xmlns:a16="http://schemas.microsoft.com/office/drawing/2014/main" id="{97784FF4-6224-4DD7-8912-695A12682741}"/>
              </a:ext>
            </a:extLst>
          </p:cNvPr>
          <p:cNvSpPr/>
          <p:nvPr/>
        </p:nvSpPr>
        <p:spPr>
          <a:xfrm>
            <a:off x="9680895" y="722311"/>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Volver</a:t>
            </a:r>
            <a:endParaRPr lang="es-CO"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9669" y="2002974"/>
            <a:ext cx="2656113" cy="757644"/>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735" dirty="0">
                <a:solidFill>
                  <a:srgbClr val="26478D"/>
                </a:solidFill>
              </a:rPr>
              <a:t>Gracias</a:t>
            </a:r>
            <a:r>
              <a:rPr lang="es-CO" sz="4265" dirty="0">
                <a:solidFill>
                  <a:srgbClr val="26478D"/>
                </a:solidFill>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694662" y="2168613"/>
            <a:ext cx="10515600" cy="1325563"/>
          </a:xfrm>
        </p:spPr>
        <p:txBody>
          <a:bodyPr>
            <a:normAutofit/>
          </a:bodyPr>
          <a:lstStyle/>
          <a:p>
            <a:r>
              <a:rPr lang="es-ES" sz="7200" b="1" dirty="0" smtClean="0">
                <a:solidFill>
                  <a:srgbClr val="AD198D"/>
                </a:solidFill>
                <a:latin typeface="Candara" panose="020E0502030303020204" pitchFamily="34" charset="0"/>
              </a:rPr>
              <a:t>Marco Safe - </a:t>
            </a:r>
            <a:r>
              <a:rPr lang="es-ES" sz="7200" b="1" dirty="0" err="1" smtClean="0">
                <a:solidFill>
                  <a:srgbClr val="AD198D"/>
                </a:solidFill>
                <a:latin typeface="Candara" panose="020E0502030303020204" pitchFamily="34" charset="0"/>
              </a:rPr>
              <a:t>Experian</a:t>
            </a:r>
            <a:endParaRPr lang="es-ES" sz="7200" b="1" dirty="0">
              <a:solidFill>
                <a:srgbClr val="AD198D"/>
              </a:solidFill>
              <a:latin typeface="Candara" panose="020E0502030303020204" pitchFamily="34" charset="0"/>
            </a:endParaRP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694662" y="3265576"/>
            <a:ext cx="106172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419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ángulo 44">
            <a:extLst>
              <a:ext uri="{FF2B5EF4-FFF2-40B4-BE49-F238E27FC236}">
                <a16:creationId xmlns:a16="http://schemas.microsoft.com/office/drawing/2014/main" id="{BCC4DA20-6CEC-4F88-9118-8E1DDE876A45}"/>
              </a:ext>
            </a:extLst>
          </p:cNvPr>
          <p:cNvSpPr/>
          <p:nvPr/>
        </p:nvSpPr>
        <p:spPr>
          <a:xfrm>
            <a:off x="558800" y="3849339"/>
            <a:ext cx="11391900" cy="257783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44" name="Rectángulo 43">
            <a:extLst>
              <a:ext uri="{FF2B5EF4-FFF2-40B4-BE49-F238E27FC236}">
                <a16:creationId xmlns:a16="http://schemas.microsoft.com/office/drawing/2014/main" id="{BCC4DA20-6CEC-4F88-9118-8E1DDE876A45}"/>
              </a:ext>
            </a:extLst>
          </p:cNvPr>
          <p:cNvSpPr/>
          <p:nvPr/>
        </p:nvSpPr>
        <p:spPr>
          <a:xfrm>
            <a:off x="558800" y="779666"/>
            <a:ext cx="11391900" cy="295151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p>
        </p:txBody>
      </p:sp>
      <p:sp>
        <p:nvSpPr>
          <p:cNvPr id="4" name="Título 5"/>
          <p:cNvSpPr>
            <a:spLocks noGrp="1"/>
          </p:cNvSpPr>
          <p:nvPr>
            <p:ph type="title"/>
          </p:nvPr>
        </p:nvSpPr>
        <p:spPr>
          <a:xfrm>
            <a:off x="265569" y="161772"/>
            <a:ext cx="10515600" cy="490985"/>
          </a:xfrm>
        </p:spPr>
        <p:txBody>
          <a:bodyPr>
            <a:normAutofit fontScale="90000"/>
          </a:bodyPr>
          <a:lstStyle/>
          <a:p>
            <a:r>
              <a:rPr lang="es-ES" sz="3200" b="1" dirty="0" smtClean="0">
                <a:solidFill>
                  <a:srgbClr val="AD198D"/>
                </a:solidFill>
                <a:latin typeface="Candara" panose="020E0502030303020204" pitchFamily="34" charset="0"/>
              </a:rPr>
              <a:t>Marco Safe - </a:t>
            </a:r>
            <a:r>
              <a:rPr lang="es-ES" sz="3200" b="1" dirty="0" err="1" smtClean="0">
                <a:solidFill>
                  <a:srgbClr val="AD198D"/>
                </a:solidFill>
                <a:latin typeface="Candara" panose="020E0502030303020204" pitchFamily="34" charset="0"/>
              </a:rPr>
              <a:t>Experian</a:t>
            </a:r>
            <a:endParaRPr lang="es-ES" sz="3200" b="1" dirty="0">
              <a:solidFill>
                <a:srgbClr val="AD198D"/>
              </a:solidFill>
              <a:latin typeface="Candara" panose="020E0502030303020204" pitchFamily="34" charset="0"/>
            </a:endParaRPr>
          </a:p>
        </p:txBody>
      </p:sp>
      <p:cxnSp>
        <p:nvCxnSpPr>
          <p:cNvPr id="5" name="Conector recto 4"/>
          <p:cNvCxnSpPr/>
          <p:nvPr/>
        </p:nvCxnSpPr>
        <p:spPr>
          <a:xfrm>
            <a:off x="302970" y="652757"/>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hlinkClick r:id="rId2" action="ppaction://hlinksldjump"/>
          </p:cNvPr>
          <p:cNvSpPr/>
          <p:nvPr/>
        </p:nvSpPr>
        <p:spPr>
          <a:xfrm>
            <a:off x="3203127" y="2820136"/>
            <a:ext cx="1394669" cy="49268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err="1" smtClean="0">
                <a:solidFill>
                  <a:schemeClr val="bg1"/>
                </a:solidFill>
                <a:latin typeface="Arial" panose="020B0604020202020204" pitchFamily="34" charset="0"/>
                <a:cs typeface="Arial" panose="020B0604020202020204" pitchFamily="34" charset="0"/>
              </a:rPr>
              <a:t>Inception</a:t>
            </a:r>
            <a:endParaRPr lang="es-CO" sz="1200" b="1" dirty="0">
              <a:solidFill>
                <a:schemeClr val="bg1"/>
              </a:solidFill>
              <a:latin typeface="Arial" panose="020B0604020202020204" pitchFamily="34" charset="0"/>
              <a:cs typeface="Arial" panose="020B0604020202020204" pitchFamily="34" charset="0"/>
            </a:endParaRPr>
          </a:p>
        </p:txBody>
      </p:sp>
      <p:sp>
        <p:nvSpPr>
          <p:cNvPr id="7" name="Rectángulo 6">
            <a:hlinkClick r:id="rId3" action="ppaction://hlinksldjump"/>
          </p:cNvPr>
          <p:cNvSpPr/>
          <p:nvPr/>
        </p:nvSpPr>
        <p:spPr>
          <a:xfrm>
            <a:off x="4778166" y="2652277"/>
            <a:ext cx="434810" cy="3151840"/>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a:latin typeface="Arial" panose="020B0604020202020204" pitchFamily="34" charset="0"/>
                <a:cs typeface="Arial" panose="020B0604020202020204" pitchFamily="34" charset="0"/>
              </a:rPr>
              <a:t>PI </a:t>
            </a:r>
            <a:r>
              <a:rPr lang="es-CO" dirty="0" err="1">
                <a:latin typeface="Arial" panose="020B0604020202020204" pitchFamily="34" charset="0"/>
                <a:cs typeface="Arial" panose="020B0604020202020204" pitchFamily="34" charset="0"/>
              </a:rPr>
              <a:t>Planning</a:t>
            </a:r>
            <a:endParaRPr lang="es-CO" dirty="0">
              <a:latin typeface="Arial" panose="020B0604020202020204" pitchFamily="34" charset="0"/>
              <a:cs typeface="Arial" panose="020B0604020202020204" pitchFamily="34" charset="0"/>
            </a:endParaRPr>
          </a:p>
        </p:txBody>
      </p:sp>
      <p:sp>
        <p:nvSpPr>
          <p:cNvPr id="8" name="Rectángulo 7"/>
          <p:cNvSpPr/>
          <p:nvPr/>
        </p:nvSpPr>
        <p:spPr>
          <a:xfrm rot="5400000">
            <a:off x="5764317" y="3521321"/>
            <a:ext cx="270080" cy="1198973"/>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Iteration</a:t>
            </a:r>
            <a:endParaRPr lang="es-CO" dirty="0">
              <a:latin typeface="Arial" panose="020B0604020202020204" pitchFamily="34" charset="0"/>
              <a:cs typeface="Arial" panose="020B0604020202020204" pitchFamily="34" charset="0"/>
            </a:endParaRPr>
          </a:p>
        </p:txBody>
      </p:sp>
      <p:grpSp>
        <p:nvGrpSpPr>
          <p:cNvPr id="12" name="Grupo 11"/>
          <p:cNvGrpSpPr/>
          <p:nvPr/>
        </p:nvGrpSpPr>
        <p:grpSpPr>
          <a:xfrm>
            <a:off x="6534230" y="2588125"/>
            <a:ext cx="168315" cy="3215992"/>
            <a:chOff x="6148328" y="2097669"/>
            <a:chExt cx="168315" cy="2897505"/>
          </a:xfrm>
        </p:grpSpPr>
        <p:cxnSp>
          <p:nvCxnSpPr>
            <p:cNvPr id="10" name="Conector recto 9"/>
            <p:cNvCxnSpPr/>
            <p:nvPr/>
          </p:nvCxnSpPr>
          <p:spPr>
            <a:xfrm flipV="1">
              <a:off x="6205190" y="2265528"/>
              <a:ext cx="27296" cy="272964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Elipse 10"/>
            <p:cNvSpPr/>
            <p:nvPr/>
          </p:nvSpPr>
          <p:spPr>
            <a:xfrm>
              <a:off x="6148328" y="2097669"/>
              <a:ext cx="168315" cy="1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5" name="Grupo 14"/>
          <p:cNvGrpSpPr/>
          <p:nvPr/>
        </p:nvGrpSpPr>
        <p:grpSpPr>
          <a:xfrm>
            <a:off x="7960497" y="2588125"/>
            <a:ext cx="168315" cy="3243682"/>
            <a:chOff x="6148328" y="2097669"/>
            <a:chExt cx="168315" cy="2897505"/>
          </a:xfrm>
        </p:grpSpPr>
        <p:cxnSp>
          <p:nvCxnSpPr>
            <p:cNvPr id="16" name="Conector recto 15"/>
            <p:cNvCxnSpPr/>
            <p:nvPr/>
          </p:nvCxnSpPr>
          <p:spPr>
            <a:xfrm flipV="1">
              <a:off x="6205190" y="2265528"/>
              <a:ext cx="27296" cy="272964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6148328" y="2097669"/>
              <a:ext cx="168315" cy="1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19" name="Grupo 18"/>
          <p:cNvGrpSpPr/>
          <p:nvPr/>
        </p:nvGrpSpPr>
        <p:grpSpPr>
          <a:xfrm>
            <a:off x="9416051" y="2652277"/>
            <a:ext cx="168315" cy="3151840"/>
            <a:chOff x="6148328" y="2097669"/>
            <a:chExt cx="168315" cy="3151840"/>
          </a:xfrm>
        </p:grpSpPr>
        <p:cxnSp>
          <p:nvCxnSpPr>
            <p:cNvPr id="20" name="Conector recto 19"/>
            <p:cNvCxnSpPr/>
            <p:nvPr/>
          </p:nvCxnSpPr>
          <p:spPr>
            <a:xfrm flipV="1">
              <a:off x="6212827" y="2265528"/>
              <a:ext cx="19659" cy="298398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Elipse 20"/>
            <p:cNvSpPr/>
            <p:nvPr/>
          </p:nvSpPr>
          <p:spPr>
            <a:xfrm>
              <a:off x="6148328" y="2097669"/>
              <a:ext cx="168315" cy="1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2" name="Rectángulo 21">
            <a:hlinkClick r:id="rId2" action="ppaction://hlinksldjump"/>
          </p:cNvPr>
          <p:cNvSpPr/>
          <p:nvPr/>
        </p:nvSpPr>
        <p:spPr>
          <a:xfrm>
            <a:off x="9584366" y="4442314"/>
            <a:ext cx="1419152" cy="559069"/>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err="1">
                <a:solidFill>
                  <a:schemeClr val="bg1"/>
                </a:solidFill>
                <a:latin typeface="Arial" panose="020B0604020202020204" pitchFamily="34" charset="0"/>
                <a:cs typeface="Arial" panose="020B0604020202020204" pitchFamily="34" charset="0"/>
              </a:rPr>
              <a:t>Innovation</a:t>
            </a:r>
            <a:r>
              <a:rPr lang="es-CO" sz="1200" b="1" dirty="0">
                <a:solidFill>
                  <a:schemeClr val="bg1"/>
                </a:solidFill>
                <a:latin typeface="Arial" panose="020B0604020202020204" pitchFamily="34" charset="0"/>
                <a:cs typeface="Arial" panose="020B0604020202020204" pitchFamily="34" charset="0"/>
              </a:rPr>
              <a:t> and </a:t>
            </a:r>
            <a:r>
              <a:rPr lang="es-CO" sz="1200" b="1" dirty="0" err="1" smtClean="0">
                <a:solidFill>
                  <a:schemeClr val="bg1"/>
                </a:solidFill>
                <a:latin typeface="Arial" panose="020B0604020202020204" pitchFamily="34" charset="0"/>
                <a:cs typeface="Arial" panose="020B0604020202020204" pitchFamily="34" charset="0"/>
              </a:rPr>
              <a:t>planning</a:t>
            </a:r>
            <a:endParaRPr lang="es-CO" sz="1200" b="1" dirty="0">
              <a:solidFill>
                <a:schemeClr val="bg1"/>
              </a:solidFill>
              <a:latin typeface="Arial" panose="020B0604020202020204" pitchFamily="34" charset="0"/>
              <a:cs typeface="Arial" panose="020B0604020202020204" pitchFamily="34" charset="0"/>
            </a:endParaRPr>
          </a:p>
        </p:txBody>
      </p:sp>
      <p:sp>
        <p:nvSpPr>
          <p:cNvPr id="23" name="Rectángulo 22">
            <a:hlinkClick r:id="rId4" action="ppaction://hlinksldjump"/>
          </p:cNvPr>
          <p:cNvSpPr/>
          <p:nvPr/>
        </p:nvSpPr>
        <p:spPr>
          <a:xfrm>
            <a:off x="11136395" y="2701357"/>
            <a:ext cx="434810" cy="3078280"/>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Inspect</a:t>
            </a:r>
            <a:r>
              <a:rPr lang="es-CO" dirty="0">
                <a:latin typeface="Arial" panose="020B0604020202020204" pitchFamily="34" charset="0"/>
                <a:cs typeface="Arial" panose="020B0604020202020204" pitchFamily="34" charset="0"/>
              </a:rPr>
              <a:t> And </a:t>
            </a:r>
            <a:r>
              <a:rPr lang="es-CO" dirty="0" err="1">
                <a:latin typeface="Arial" panose="020B0604020202020204" pitchFamily="34" charset="0"/>
                <a:cs typeface="Arial" panose="020B0604020202020204" pitchFamily="34" charset="0"/>
              </a:rPr>
              <a:t>Adapt</a:t>
            </a:r>
            <a:endParaRPr lang="es-CO" dirty="0">
              <a:latin typeface="Arial" panose="020B0604020202020204" pitchFamily="34" charset="0"/>
              <a:cs typeface="Arial" panose="020B0604020202020204" pitchFamily="34" charset="0"/>
            </a:endParaRPr>
          </a:p>
        </p:txBody>
      </p:sp>
      <p:grpSp>
        <p:nvGrpSpPr>
          <p:cNvPr id="80" name="Grupo 79"/>
          <p:cNvGrpSpPr/>
          <p:nvPr/>
        </p:nvGrpSpPr>
        <p:grpSpPr>
          <a:xfrm>
            <a:off x="4778166" y="5949967"/>
            <a:ext cx="6815452" cy="307777"/>
            <a:chOff x="4778166" y="5556267"/>
            <a:chExt cx="6815452" cy="307777"/>
          </a:xfrm>
        </p:grpSpPr>
        <p:cxnSp>
          <p:nvCxnSpPr>
            <p:cNvPr id="24" name="Conector recto 23"/>
            <p:cNvCxnSpPr/>
            <p:nvPr/>
          </p:nvCxnSpPr>
          <p:spPr>
            <a:xfrm flipV="1">
              <a:off x="4778166" y="5710156"/>
              <a:ext cx="6793039" cy="2358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5" name="CuadroTexto 24">
              <a:hlinkClick r:id="rId5" action="ppaction://hlinksldjump"/>
            </p:cNvPr>
            <p:cNvSpPr txBox="1"/>
            <p:nvPr/>
          </p:nvSpPr>
          <p:spPr>
            <a:xfrm>
              <a:off x="7102102" y="5556267"/>
              <a:ext cx="2167581" cy="307777"/>
            </a:xfrm>
            <a:prstGeom prst="rect">
              <a:avLst/>
            </a:prstGeom>
            <a:solidFill>
              <a:schemeClr val="bg1"/>
            </a:solidFill>
          </p:spPr>
          <p:txBody>
            <a:bodyPr wrap="none" rtlCol="0">
              <a:spAutoFit/>
            </a:bodyPr>
            <a:lstStyle/>
            <a:p>
              <a:r>
                <a:rPr lang="es-CO" sz="1400" b="1" dirty="0" err="1">
                  <a:solidFill>
                    <a:srgbClr val="575756"/>
                  </a:solidFill>
                  <a:latin typeface="Arial" panose="020B0604020202020204" pitchFamily="34" charset="0"/>
                  <a:cs typeface="Arial" panose="020B0604020202020204" pitchFamily="34" charset="0"/>
                </a:rPr>
                <a:t>Program</a:t>
              </a:r>
              <a:r>
                <a:rPr lang="es-CO" sz="1400" b="1" dirty="0">
                  <a:solidFill>
                    <a:srgbClr val="575756"/>
                  </a:solidFill>
                  <a:latin typeface="Arial" panose="020B0604020202020204" pitchFamily="34" charset="0"/>
                  <a:cs typeface="Arial" panose="020B0604020202020204" pitchFamily="34" charset="0"/>
                </a:rPr>
                <a:t> </a:t>
              </a:r>
              <a:r>
                <a:rPr lang="es-CO" sz="1400" b="1" dirty="0" err="1">
                  <a:solidFill>
                    <a:srgbClr val="575756"/>
                  </a:solidFill>
                  <a:latin typeface="Arial" panose="020B0604020202020204" pitchFamily="34" charset="0"/>
                  <a:cs typeface="Arial" panose="020B0604020202020204" pitchFamily="34" charset="0"/>
                </a:rPr>
                <a:t>Increment</a:t>
              </a:r>
              <a:r>
                <a:rPr lang="es-CO" sz="1400" b="1" dirty="0">
                  <a:solidFill>
                    <a:srgbClr val="575756"/>
                  </a:solidFill>
                  <a:latin typeface="Arial" panose="020B0604020202020204" pitchFamily="34" charset="0"/>
                  <a:cs typeface="Arial" panose="020B0604020202020204" pitchFamily="34" charset="0"/>
                </a:rPr>
                <a:t> (PI)</a:t>
              </a:r>
            </a:p>
          </p:txBody>
        </p:sp>
        <p:cxnSp>
          <p:nvCxnSpPr>
            <p:cNvPr id="26" name="Conector recto 25"/>
            <p:cNvCxnSpPr/>
            <p:nvPr/>
          </p:nvCxnSpPr>
          <p:spPr>
            <a:xfrm>
              <a:off x="4778166" y="5600612"/>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 name="Conector recto 26"/>
            <p:cNvCxnSpPr/>
            <p:nvPr/>
          </p:nvCxnSpPr>
          <p:spPr>
            <a:xfrm>
              <a:off x="11593618" y="5562657"/>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2" name="Grupo 31">
            <a:extLst>
              <a:ext uri="{FF2B5EF4-FFF2-40B4-BE49-F238E27FC236}">
                <a16:creationId xmlns:a16="http://schemas.microsoft.com/office/drawing/2014/main" id="{5FB80CAF-DABA-4FCF-A992-35E3BDC708A7}"/>
              </a:ext>
            </a:extLst>
          </p:cNvPr>
          <p:cNvGrpSpPr/>
          <p:nvPr/>
        </p:nvGrpSpPr>
        <p:grpSpPr>
          <a:xfrm>
            <a:off x="4158722" y="897826"/>
            <a:ext cx="801976" cy="974641"/>
            <a:chOff x="7746317" y="2196412"/>
            <a:chExt cx="1534300" cy="2214925"/>
          </a:xfrm>
        </p:grpSpPr>
        <p:pic>
          <p:nvPicPr>
            <p:cNvPr id="33" name="Imagen 32">
              <a:hlinkClick r:id="rId6" action="ppaction://hlinksldjump"/>
              <a:extLst>
                <a:ext uri="{FF2B5EF4-FFF2-40B4-BE49-F238E27FC236}">
                  <a16:creationId xmlns:a16="http://schemas.microsoft.com/office/drawing/2014/main" id="{CCAFAD15-ED7F-418A-B79E-CDCB30A215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80468" y="2196412"/>
              <a:ext cx="1297569" cy="1297569"/>
            </a:xfrm>
            <a:prstGeom prst="rect">
              <a:avLst/>
            </a:prstGeom>
          </p:spPr>
        </p:pic>
        <p:sp>
          <p:nvSpPr>
            <p:cNvPr id="34" name="CuadroTexto 33">
              <a:extLst>
                <a:ext uri="{FF2B5EF4-FFF2-40B4-BE49-F238E27FC236}">
                  <a16:creationId xmlns:a16="http://schemas.microsoft.com/office/drawing/2014/main" id="{64DC43EC-CF41-4DD4-A29B-AACA20B4AD9E}"/>
                </a:ext>
              </a:extLst>
            </p:cNvPr>
            <p:cNvSpPr txBox="1"/>
            <p:nvPr/>
          </p:nvSpPr>
          <p:spPr>
            <a:xfrm>
              <a:off x="7746317" y="3502065"/>
              <a:ext cx="1534300" cy="909272"/>
            </a:xfrm>
            <a:prstGeom prst="rect">
              <a:avLst/>
            </a:prstGeom>
            <a:noFill/>
          </p:spPr>
          <p:txBody>
            <a:bodyPr wrap="square" rtlCol="0">
              <a:spAutoFit/>
            </a:bodyPr>
            <a:lstStyle/>
            <a:p>
              <a:pPr algn="ctr"/>
              <a:r>
                <a:rPr lang="es-ES" sz="1000" b="1" dirty="0">
                  <a:solidFill>
                    <a:srgbClr val="26478D"/>
                  </a:solidFill>
                  <a:latin typeface="Arial" panose="020B0604020202020204" pitchFamily="34" charset="0"/>
                  <a:cs typeface="Arial" panose="020B0604020202020204" pitchFamily="34" charset="0"/>
                </a:rPr>
                <a:t>Business Owner</a:t>
              </a:r>
              <a:endParaRPr lang="es-CO" sz="900" b="1" dirty="0">
                <a:solidFill>
                  <a:srgbClr val="26478D"/>
                </a:solidFill>
                <a:latin typeface="Arial" panose="020B0604020202020204" pitchFamily="34" charset="0"/>
                <a:cs typeface="Arial" panose="020B0604020202020204" pitchFamily="34" charset="0"/>
              </a:endParaRPr>
            </a:p>
          </p:txBody>
        </p:sp>
      </p:grpSp>
      <p:grpSp>
        <p:nvGrpSpPr>
          <p:cNvPr id="35" name="Grupo 34">
            <a:extLst>
              <a:ext uri="{FF2B5EF4-FFF2-40B4-BE49-F238E27FC236}">
                <a16:creationId xmlns:a16="http://schemas.microsoft.com/office/drawing/2014/main" id="{F5E69CD9-9255-4CA7-BD64-6EF2CC27825A}"/>
              </a:ext>
            </a:extLst>
          </p:cNvPr>
          <p:cNvGrpSpPr/>
          <p:nvPr/>
        </p:nvGrpSpPr>
        <p:grpSpPr>
          <a:xfrm>
            <a:off x="698643" y="994697"/>
            <a:ext cx="770271" cy="972743"/>
            <a:chOff x="6180468" y="2192641"/>
            <a:chExt cx="1473643" cy="2210614"/>
          </a:xfrm>
        </p:grpSpPr>
        <p:sp>
          <p:nvSpPr>
            <p:cNvPr id="36" name="CuadroTexto 35">
              <a:extLst>
                <a:ext uri="{FF2B5EF4-FFF2-40B4-BE49-F238E27FC236}">
                  <a16:creationId xmlns:a16="http://schemas.microsoft.com/office/drawing/2014/main" id="{15D7B1DC-BF27-46CB-B77A-85A5D4DDB467}"/>
                </a:ext>
              </a:extLst>
            </p:cNvPr>
            <p:cNvSpPr txBox="1"/>
            <p:nvPr/>
          </p:nvSpPr>
          <p:spPr>
            <a:xfrm>
              <a:off x="6180468" y="3493982"/>
              <a:ext cx="1473643" cy="909273"/>
            </a:xfrm>
            <a:prstGeom prst="rect">
              <a:avLst/>
            </a:prstGeom>
            <a:noFill/>
          </p:spPr>
          <p:txBody>
            <a:bodyPr wrap="square" rtlCol="0">
              <a:spAutoFit/>
            </a:bodyPr>
            <a:lstStyle/>
            <a:p>
              <a:pPr algn="ctr"/>
              <a:r>
                <a:rPr lang="es-ES" sz="1000" b="1" dirty="0" err="1">
                  <a:solidFill>
                    <a:srgbClr val="26478D"/>
                  </a:solidFill>
                  <a:latin typeface="Arial" panose="020B0604020202020204" pitchFamily="34" charset="0"/>
                  <a:cs typeface="Arial" panose="020B0604020202020204" pitchFamily="34" charset="0"/>
                </a:rPr>
                <a:t>System</a:t>
              </a:r>
              <a:endParaRPr lang="es-ES" sz="1000" b="1" dirty="0">
                <a:solidFill>
                  <a:srgbClr val="26478D"/>
                </a:solidFill>
                <a:latin typeface="Arial" panose="020B0604020202020204" pitchFamily="34" charset="0"/>
                <a:cs typeface="Arial" panose="020B0604020202020204" pitchFamily="34" charset="0"/>
              </a:endParaRPr>
            </a:p>
            <a:p>
              <a:pPr algn="ctr"/>
              <a:r>
                <a:rPr lang="es-ES" sz="1000" b="1" dirty="0" err="1">
                  <a:solidFill>
                    <a:srgbClr val="26478D"/>
                  </a:solidFill>
                  <a:latin typeface="Arial" panose="020B0604020202020204" pitchFamily="34" charset="0"/>
                  <a:cs typeface="Arial" panose="020B0604020202020204" pitchFamily="34" charset="0"/>
                </a:rPr>
                <a:t>Architect</a:t>
              </a:r>
              <a:endParaRPr lang="es-CO" sz="1000" b="1" dirty="0">
                <a:solidFill>
                  <a:srgbClr val="26478D"/>
                </a:solidFill>
                <a:latin typeface="Arial" panose="020B0604020202020204" pitchFamily="34" charset="0"/>
                <a:cs typeface="Arial" panose="020B0604020202020204" pitchFamily="34" charset="0"/>
              </a:endParaRPr>
            </a:p>
          </p:txBody>
        </p:sp>
        <p:pic>
          <p:nvPicPr>
            <p:cNvPr id="37" name="Imagen 36">
              <a:hlinkClick r:id="rId8" action="ppaction://hlinksldjump"/>
              <a:extLst>
                <a:ext uri="{FF2B5EF4-FFF2-40B4-BE49-F238E27FC236}">
                  <a16:creationId xmlns:a16="http://schemas.microsoft.com/office/drawing/2014/main" id="{A3285D2C-6314-467A-8DDA-F4F9537493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00844" y="2192641"/>
              <a:ext cx="1297568" cy="1297568"/>
            </a:xfrm>
            <a:prstGeom prst="rect">
              <a:avLst/>
            </a:prstGeom>
          </p:spPr>
        </p:pic>
      </p:grpSp>
      <p:grpSp>
        <p:nvGrpSpPr>
          <p:cNvPr id="38" name="Grupo 37">
            <a:extLst>
              <a:ext uri="{FF2B5EF4-FFF2-40B4-BE49-F238E27FC236}">
                <a16:creationId xmlns:a16="http://schemas.microsoft.com/office/drawing/2014/main" id="{367F7FDC-F000-4ACB-AC36-D8112F8C094B}"/>
              </a:ext>
            </a:extLst>
          </p:cNvPr>
          <p:cNvGrpSpPr/>
          <p:nvPr/>
        </p:nvGrpSpPr>
        <p:grpSpPr>
          <a:xfrm>
            <a:off x="1382985" y="1877503"/>
            <a:ext cx="657785" cy="824062"/>
            <a:chOff x="4605455" y="2189534"/>
            <a:chExt cx="1278750" cy="1872728"/>
          </a:xfrm>
        </p:grpSpPr>
        <p:sp>
          <p:nvSpPr>
            <p:cNvPr id="39" name="CuadroTexto 38">
              <a:extLst>
                <a:ext uri="{FF2B5EF4-FFF2-40B4-BE49-F238E27FC236}">
                  <a16:creationId xmlns:a16="http://schemas.microsoft.com/office/drawing/2014/main" id="{6A671CCF-86F6-4B27-BC2A-1DE6383F5682}"/>
                </a:ext>
              </a:extLst>
            </p:cNvPr>
            <p:cNvSpPr txBox="1"/>
            <p:nvPr/>
          </p:nvSpPr>
          <p:spPr>
            <a:xfrm>
              <a:off x="4605455" y="3572653"/>
              <a:ext cx="1278750" cy="489609"/>
            </a:xfrm>
            <a:prstGeom prst="rect">
              <a:avLst/>
            </a:prstGeom>
            <a:noFill/>
          </p:spPr>
          <p:txBody>
            <a:bodyPr wrap="square" rtlCol="0">
              <a:spAutoFit/>
            </a:bodyPr>
            <a:lstStyle/>
            <a:p>
              <a:pPr algn="ctr"/>
              <a:r>
                <a:rPr lang="es-ES" sz="800" b="1" dirty="0">
                  <a:solidFill>
                    <a:srgbClr val="26478D"/>
                  </a:solidFill>
                  <a:latin typeface="Arial" panose="020B0604020202020204" pitchFamily="34" charset="0"/>
                  <a:cs typeface="Arial" panose="020B0604020202020204" pitchFamily="34" charset="0"/>
                </a:rPr>
                <a:t>RTE</a:t>
              </a:r>
              <a:endParaRPr lang="es-CO" sz="800" b="1" dirty="0">
                <a:solidFill>
                  <a:srgbClr val="26478D"/>
                </a:solidFill>
                <a:latin typeface="Arial" panose="020B0604020202020204" pitchFamily="34" charset="0"/>
                <a:cs typeface="Arial" panose="020B0604020202020204" pitchFamily="34" charset="0"/>
              </a:endParaRPr>
            </a:p>
          </p:txBody>
        </p:sp>
        <p:pic>
          <p:nvPicPr>
            <p:cNvPr id="40" name="Imagen 39">
              <a:hlinkClick r:id="rId10" action="ppaction://hlinksldjump"/>
              <a:extLst>
                <a:ext uri="{FF2B5EF4-FFF2-40B4-BE49-F238E27FC236}">
                  <a16:creationId xmlns:a16="http://schemas.microsoft.com/office/drawing/2014/main" id="{5E83EE02-D956-4657-8751-84271497A4F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89121" y="2189534"/>
              <a:ext cx="1037437" cy="1297568"/>
            </a:xfrm>
            <a:prstGeom prst="rect">
              <a:avLst/>
            </a:prstGeom>
          </p:spPr>
        </p:pic>
      </p:grpSp>
      <p:grpSp>
        <p:nvGrpSpPr>
          <p:cNvPr id="41" name="Grupo 40">
            <a:extLst>
              <a:ext uri="{FF2B5EF4-FFF2-40B4-BE49-F238E27FC236}">
                <a16:creationId xmlns:a16="http://schemas.microsoft.com/office/drawing/2014/main" id="{A5B8AE34-1E36-41CC-A04F-F8EB5FD33D00}"/>
              </a:ext>
            </a:extLst>
          </p:cNvPr>
          <p:cNvGrpSpPr/>
          <p:nvPr/>
        </p:nvGrpSpPr>
        <p:grpSpPr>
          <a:xfrm>
            <a:off x="1899047" y="1014383"/>
            <a:ext cx="1059271" cy="925506"/>
            <a:chOff x="2824586" y="2209260"/>
            <a:chExt cx="2112357" cy="2103263"/>
          </a:xfrm>
        </p:grpSpPr>
        <p:sp>
          <p:nvSpPr>
            <p:cNvPr id="42" name="CuadroTexto 41">
              <a:extLst>
                <a:ext uri="{FF2B5EF4-FFF2-40B4-BE49-F238E27FC236}">
                  <a16:creationId xmlns:a16="http://schemas.microsoft.com/office/drawing/2014/main" id="{1C8136B6-8D00-41D6-AB44-0E8946E6038A}"/>
                </a:ext>
              </a:extLst>
            </p:cNvPr>
            <p:cNvSpPr txBox="1"/>
            <p:nvPr/>
          </p:nvSpPr>
          <p:spPr>
            <a:xfrm>
              <a:off x="2824586" y="3403251"/>
              <a:ext cx="2112357" cy="909272"/>
            </a:xfrm>
            <a:prstGeom prst="rect">
              <a:avLst/>
            </a:prstGeom>
            <a:noFill/>
          </p:spPr>
          <p:txBody>
            <a:bodyPr wrap="square" rtlCol="0">
              <a:spAutoFit/>
            </a:bodyPr>
            <a:lstStyle/>
            <a:p>
              <a:pPr algn="ctr"/>
              <a:r>
                <a:rPr lang="es-ES" sz="1000" b="1" dirty="0" err="1">
                  <a:solidFill>
                    <a:srgbClr val="26478D"/>
                  </a:solidFill>
                  <a:latin typeface="Arial" panose="020B0604020202020204" pitchFamily="34" charset="0"/>
                  <a:cs typeface="Arial" panose="020B0604020202020204" pitchFamily="34" charset="0"/>
                </a:rPr>
                <a:t>Product</a:t>
              </a:r>
              <a:r>
                <a:rPr lang="es-ES" sz="1000" b="1" dirty="0">
                  <a:solidFill>
                    <a:srgbClr val="26478D"/>
                  </a:solidFill>
                  <a:latin typeface="Arial" panose="020B0604020202020204" pitchFamily="34" charset="0"/>
                  <a:cs typeface="Arial" panose="020B0604020202020204" pitchFamily="34" charset="0"/>
                </a:rPr>
                <a:t> Management</a:t>
              </a:r>
              <a:endParaRPr lang="es-CO" sz="1000" b="1" dirty="0">
                <a:solidFill>
                  <a:srgbClr val="26478D"/>
                </a:solidFill>
                <a:latin typeface="Arial" panose="020B0604020202020204" pitchFamily="34" charset="0"/>
                <a:cs typeface="Arial" panose="020B0604020202020204" pitchFamily="34" charset="0"/>
              </a:endParaRPr>
            </a:p>
          </p:txBody>
        </p:sp>
        <p:pic>
          <p:nvPicPr>
            <p:cNvPr id="43" name="Imagen 42">
              <a:hlinkClick r:id="rId12" action="ppaction://hlinksldjump"/>
              <a:extLst>
                <a:ext uri="{FF2B5EF4-FFF2-40B4-BE49-F238E27FC236}">
                  <a16:creationId xmlns:a16="http://schemas.microsoft.com/office/drawing/2014/main" id="{92A11CFD-8DEE-4E45-9143-E7B221F7C5C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16701" y="2209260"/>
              <a:ext cx="1007364" cy="1297570"/>
            </a:xfrm>
            <a:prstGeom prst="rect">
              <a:avLst/>
            </a:prstGeom>
          </p:spPr>
        </p:pic>
      </p:grpSp>
      <p:grpSp>
        <p:nvGrpSpPr>
          <p:cNvPr id="46" name="Grupo 45">
            <a:extLst>
              <a:ext uri="{FF2B5EF4-FFF2-40B4-BE49-F238E27FC236}">
                <a16:creationId xmlns:a16="http://schemas.microsoft.com/office/drawing/2014/main" id="{0EB029F1-EA20-4DB9-A705-B78084CFB8CB}"/>
              </a:ext>
            </a:extLst>
          </p:cNvPr>
          <p:cNvGrpSpPr/>
          <p:nvPr/>
        </p:nvGrpSpPr>
        <p:grpSpPr>
          <a:xfrm>
            <a:off x="840898" y="4620851"/>
            <a:ext cx="653428" cy="1021669"/>
            <a:chOff x="2784550" y="4579942"/>
            <a:chExt cx="1330493" cy="1941283"/>
          </a:xfrm>
        </p:grpSpPr>
        <p:pic>
          <p:nvPicPr>
            <p:cNvPr id="47" name="Imagen 46">
              <a:hlinkClick r:id="rId14" action="ppaction://hlinksldjump"/>
              <a:extLst>
                <a:ext uri="{FF2B5EF4-FFF2-40B4-BE49-F238E27FC236}">
                  <a16:creationId xmlns:a16="http://schemas.microsoft.com/office/drawing/2014/main" id="{91CAF8AB-960C-4CBB-BBC4-57633C009BD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17474" y="4579942"/>
              <a:ext cx="1297569" cy="1297569"/>
            </a:xfrm>
            <a:prstGeom prst="rect">
              <a:avLst/>
            </a:prstGeom>
          </p:spPr>
        </p:pic>
        <p:sp>
          <p:nvSpPr>
            <p:cNvPr id="48" name="CuadroTexto 47">
              <a:extLst>
                <a:ext uri="{FF2B5EF4-FFF2-40B4-BE49-F238E27FC236}">
                  <a16:creationId xmlns:a16="http://schemas.microsoft.com/office/drawing/2014/main" id="{5587F2DF-A015-4CD9-8ACA-4B2CB30BBCB8}"/>
                </a:ext>
              </a:extLst>
            </p:cNvPr>
            <p:cNvSpPr txBox="1"/>
            <p:nvPr/>
          </p:nvSpPr>
          <p:spPr>
            <a:xfrm>
              <a:off x="2784550" y="5644011"/>
              <a:ext cx="1278750" cy="877214"/>
            </a:xfrm>
            <a:prstGeom prst="rect">
              <a:avLst/>
            </a:prstGeom>
            <a:noFill/>
          </p:spPr>
          <p:txBody>
            <a:bodyPr wrap="square" rtlCol="0">
              <a:spAutoFit/>
            </a:bodyPr>
            <a:lstStyle/>
            <a:p>
              <a:pPr algn="ctr"/>
              <a:r>
                <a:rPr lang="es-ES" sz="1200" b="1" dirty="0">
                  <a:solidFill>
                    <a:srgbClr val="26478D"/>
                  </a:solidFill>
                  <a:latin typeface="Arial" panose="020B0604020202020204" pitchFamily="34" charset="0"/>
                  <a:cs typeface="Arial" panose="020B0604020202020204" pitchFamily="34" charset="0"/>
                </a:rPr>
                <a:t>Dev </a:t>
              </a:r>
              <a:r>
                <a:rPr lang="es-ES" sz="1200" b="1" dirty="0" err="1">
                  <a:solidFill>
                    <a:srgbClr val="26478D"/>
                  </a:solidFill>
                  <a:latin typeface="Arial" panose="020B0604020202020204" pitchFamily="34" charset="0"/>
                  <a:cs typeface="Arial" panose="020B0604020202020204" pitchFamily="34" charset="0"/>
                </a:rPr>
                <a:t>Team</a:t>
              </a:r>
              <a:endParaRPr lang="es-CO" sz="1200" b="1" dirty="0">
                <a:solidFill>
                  <a:srgbClr val="26478D"/>
                </a:solidFill>
                <a:latin typeface="Arial" panose="020B0604020202020204" pitchFamily="34" charset="0"/>
                <a:cs typeface="Arial" panose="020B0604020202020204" pitchFamily="34" charset="0"/>
              </a:endParaRPr>
            </a:p>
          </p:txBody>
        </p:sp>
      </p:grpSp>
      <p:grpSp>
        <p:nvGrpSpPr>
          <p:cNvPr id="49" name="Grupo 48">
            <a:extLst>
              <a:ext uri="{FF2B5EF4-FFF2-40B4-BE49-F238E27FC236}">
                <a16:creationId xmlns:a16="http://schemas.microsoft.com/office/drawing/2014/main" id="{441B7110-2782-4239-B127-75DDEB2FC418}"/>
              </a:ext>
            </a:extLst>
          </p:cNvPr>
          <p:cNvGrpSpPr/>
          <p:nvPr/>
        </p:nvGrpSpPr>
        <p:grpSpPr>
          <a:xfrm>
            <a:off x="1642181" y="4011167"/>
            <a:ext cx="716693" cy="1001914"/>
            <a:chOff x="4547452" y="4575576"/>
            <a:chExt cx="1533368" cy="2127991"/>
          </a:xfrm>
        </p:grpSpPr>
        <p:pic>
          <p:nvPicPr>
            <p:cNvPr id="50" name="Imagen 49">
              <a:hlinkClick r:id="rId16" action="ppaction://hlinksldjump"/>
              <a:extLst>
                <a:ext uri="{FF2B5EF4-FFF2-40B4-BE49-F238E27FC236}">
                  <a16:creationId xmlns:a16="http://schemas.microsoft.com/office/drawing/2014/main" id="{486F8644-A7F6-4E67-BA0D-3C425897ECA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13243" y="4575576"/>
              <a:ext cx="1297569" cy="1297569"/>
            </a:xfrm>
            <a:prstGeom prst="rect">
              <a:avLst/>
            </a:prstGeom>
          </p:spPr>
        </p:pic>
        <p:sp>
          <p:nvSpPr>
            <p:cNvPr id="51" name="CuadroTexto 50">
              <a:extLst>
                <a:ext uri="{FF2B5EF4-FFF2-40B4-BE49-F238E27FC236}">
                  <a16:creationId xmlns:a16="http://schemas.microsoft.com/office/drawing/2014/main" id="{DF69F765-46A1-4610-959E-6530A898C93B}"/>
                </a:ext>
              </a:extLst>
            </p:cNvPr>
            <p:cNvSpPr txBox="1"/>
            <p:nvPr/>
          </p:nvSpPr>
          <p:spPr>
            <a:xfrm>
              <a:off x="4547452" y="5821080"/>
              <a:ext cx="1533368" cy="882487"/>
            </a:xfrm>
            <a:prstGeom prst="rect">
              <a:avLst/>
            </a:prstGeom>
            <a:noFill/>
          </p:spPr>
          <p:txBody>
            <a:bodyPr wrap="square" rtlCol="0">
              <a:spAutoFit/>
            </a:bodyPr>
            <a:lstStyle/>
            <a:p>
              <a:pPr algn="ctr"/>
              <a:r>
                <a:rPr lang="es-ES" sz="1050" b="1" dirty="0">
                  <a:solidFill>
                    <a:srgbClr val="26478D"/>
                  </a:solidFill>
                  <a:latin typeface="Arial" panose="020B0604020202020204" pitchFamily="34" charset="0"/>
                  <a:cs typeface="Arial" panose="020B0604020202020204" pitchFamily="34" charset="0"/>
                </a:rPr>
                <a:t>Scrum Master</a:t>
              </a:r>
              <a:endParaRPr lang="es-CO" sz="1050" b="1" dirty="0">
                <a:solidFill>
                  <a:srgbClr val="26478D"/>
                </a:solidFill>
                <a:latin typeface="Arial" panose="020B0604020202020204" pitchFamily="34" charset="0"/>
                <a:cs typeface="Arial" panose="020B0604020202020204" pitchFamily="34" charset="0"/>
              </a:endParaRPr>
            </a:p>
          </p:txBody>
        </p:sp>
      </p:grpSp>
      <p:grpSp>
        <p:nvGrpSpPr>
          <p:cNvPr id="52" name="Grupo 51">
            <a:extLst>
              <a:ext uri="{FF2B5EF4-FFF2-40B4-BE49-F238E27FC236}">
                <a16:creationId xmlns:a16="http://schemas.microsoft.com/office/drawing/2014/main" id="{2791FB21-CF3B-4ABA-BB3F-69FD693645C2}"/>
              </a:ext>
            </a:extLst>
          </p:cNvPr>
          <p:cNvGrpSpPr/>
          <p:nvPr/>
        </p:nvGrpSpPr>
        <p:grpSpPr>
          <a:xfrm>
            <a:off x="2251992" y="4859444"/>
            <a:ext cx="884280" cy="920193"/>
            <a:chOff x="6463181" y="4575576"/>
            <a:chExt cx="2458571" cy="2234564"/>
          </a:xfrm>
        </p:grpSpPr>
        <p:pic>
          <p:nvPicPr>
            <p:cNvPr id="53" name="Imagen 52">
              <a:hlinkClick r:id="rId18" action="ppaction://hlinksldjump"/>
              <a:extLst>
                <a:ext uri="{FF2B5EF4-FFF2-40B4-BE49-F238E27FC236}">
                  <a16:creationId xmlns:a16="http://schemas.microsoft.com/office/drawing/2014/main" id="{611B5FBE-EE74-4DBD-9067-7EE4D4758632}"/>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997889" y="4575576"/>
              <a:ext cx="1297569" cy="1297569"/>
            </a:xfrm>
            <a:prstGeom prst="rect">
              <a:avLst/>
            </a:prstGeom>
          </p:spPr>
        </p:pic>
        <p:sp>
          <p:nvSpPr>
            <p:cNvPr id="54" name="CuadroTexto 53">
              <a:extLst>
                <a:ext uri="{FF2B5EF4-FFF2-40B4-BE49-F238E27FC236}">
                  <a16:creationId xmlns:a16="http://schemas.microsoft.com/office/drawing/2014/main" id="{5603F566-16E7-4B39-9677-5B95A0A32623}"/>
                </a:ext>
              </a:extLst>
            </p:cNvPr>
            <p:cNvSpPr txBox="1"/>
            <p:nvPr/>
          </p:nvSpPr>
          <p:spPr>
            <a:xfrm>
              <a:off x="6463181" y="5763789"/>
              <a:ext cx="2458571" cy="1046351"/>
            </a:xfrm>
            <a:prstGeom prst="rect">
              <a:avLst/>
            </a:prstGeom>
            <a:noFill/>
          </p:spPr>
          <p:txBody>
            <a:bodyPr wrap="square" rtlCol="0">
              <a:spAutoFit/>
            </a:bodyPr>
            <a:lstStyle/>
            <a:p>
              <a:pPr algn="ctr"/>
              <a:r>
                <a:rPr lang="es-ES" sz="1100" b="1" dirty="0" err="1">
                  <a:solidFill>
                    <a:srgbClr val="26478D"/>
                  </a:solidFill>
                  <a:latin typeface="Arial" panose="020B0604020202020204" pitchFamily="34" charset="0"/>
                  <a:cs typeface="Arial" panose="020B0604020202020204" pitchFamily="34" charset="0"/>
                </a:rPr>
                <a:t>Product</a:t>
              </a:r>
              <a:r>
                <a:rPr lang="es-ES" sz="1100" b="1" dirty="0">
                  <a:solidFill>
                    <a:srgbClr val="26478D"/>
                  </a:solidFill>
                  <a:latin typeface="Arial" panose="020B0604020202020204" pitchFamily="34" charset="0"/>
                  <a:cs typeface="Arial" panose="020B0604020202020204" pitchFamily="34" charset="0"/>
                </a:rPr>
                <a:t> Owner</a:t>
              </a:r>
              <a:endParaRPr lang="es-CO" sz="1100" b="1" dirty="0">
                <a:solidFill>
                  <a:srgbClr val="26478D"/>
                </a:solidFill>
                <a:latin typeface="Arial" panose="020B0604020202020204" pitchFamily="34" charset="0"/>
                <a:cs typeface="Arial" panose="020B0604020202020204" pitchFamily="34" charset="0"/>
              </a:endParaRPr>
            </a:p>
          </p:txBody>
        </p:sp>
      </p:grpSp>
      <p:sp>
        <p:nvSpPr>
          <p:cNvPr id="55" name="CuadroTexto 54">
            <a:extLst>
              <a:ext uri="{FF2B5EF4-FFF2-40B4-BE49-F238E27FC236}">
                <a16:creationId xmlns:a16="http://schemas.microsoft.com/office/drawing/2014/main" id="{7BBDE384-E19E-4EE5-9BF1-3C6D440D4FBE}"/>
              </a:ext>
            </a:extLst>
          </p:cNvPr>
          <p:cNvSpPr txBox="1"/>
          <p:nvPr/>
        </p:nvSpPr>
        <p:spPr>
          <a:xfrm>
            <a:off x="127443" y="1507399"/>
            <a:ext cx="461665" cy="1486559"/>
          </a:xfrm>
          <a:prstGeom prst="rect">
            <a:avLst/>
          </a:prstGeom>
          <a:noFill/>
        </p:spPr>
        <p:txBody>
          <a:bodyPr vert="vert270" wrap="square" rtlCol="0">
            <a:spAutoFit/>
          </a:bodyPr>
          <a:lstStyle/>
          <a:p>
            <a:pPr algn="ctr"/>
            <a:r>
              <a:rPr lang="es-ES" b="1" dirty="0">
                <a:solidFill>
                  <a:srgbClr val="575756"/>
                </a:solidFill>
                <a:latin typeface="Arial" panose="020B0604020202020204" pitchFamily="34" charset="0"/>
                <a:cs typeface="Arial" panose="020B0604020202020204" pitchFamily="34" charset="0"/>
              </a:rPr>
              <a:t>PROGRAM</a:t>
            </a:r>
            <a:endParaRPr lang="es-CO" b="1" dirty="0">
              <a:solidFill>
                <a:srgbClr val="575756"/>
              </a:solidFill>
              <a:latin typeface="Arial" panose="020B0604020202020204" pitchFamily="34" charset="0"/>
              <a:cs typeface="Arial" panose="020B0604020202020204" pitchFamily="34" charset="0"/>
            </a:endParaRPr>
          </a:p>
        </p:txBody>
      </p:sp>
      <p:sp>
        <p:nvSpPr>
          <p:cNvPr id="56" name="CuadroTexto 55">
            <a:extLst>
              <a:ext uri="{FF2B5EF4-FFF2-40B4-BE49-F238E27FC236}">
                <a16:creationId xmlns:a16="http://schemas.microsoft.com/office/drawing/2014/main" id="{4364D9BA-AF08-4364-8622-3943F15FC349}"/>
              </a:ext>
            </a:extLst>
          </p:cNvPr>
          <p:cNvSpPr txBox="1"/>
          <p:nvPr/>
        </p:nvSpPr>
        <p:spPr>
          <a:xfrm>
            <a:off x="140544" y="3919094"/>
            <a:ext cx="430887" cy="1093987"/>
          </a:xfrm>
          <a:prstGeom prst="rect">
            <a:avLst/>
          </a:prstGeom>
          <a:noFill/>
        </p:spPr>
        <p:txBody>
          <a:bodyPr vert="vert270" wrap="square" rtlCol="0">
            <a:spAutoFit/>
          </a:bodyPr>
          <a:lstStyle/>
          <a:p>
            <a:pPr algn="ctr"/>
            <a:r>
              <a:rPr lang="es-ES" sz="1600" b="1" dirty="0">
                <a:solidFill>
                  <a:srgbClr val="575756"/>
                </a:solidFill>
                <a:latin typeface="Arial" panose="020B0604020202020204" pitchFamily="34" charset="0"/>
                <a:cs typeface="Arial" panose="020B0604020202020204" pitchFamily="34" charset="0"/>
              </a:rPr>
              <a:t>TEAM</a:t>
            </a:r>
            <a:endParaRPr lang="es-CO" sz="1600" b="1" dirty="0">
              <a:solidFill>
                <a:srgbClr val="575756"/>
              </a:solidFill>
              <a:latin typeface="Arial" panose="020B0604020202020204" pitchFamily="34" charset="0"/>
              <a:cs typeface="Arial" panose="020B0604020202020204" pitchFamily="34" charset="0"/>
            </a:endParaRPr>
          </a:p>
        </p:txBody>
      </p:sp>
      <p:sp>
        <p:nvSpPr>
          <p:cNvPr id="57" name="Rectángulo 56"/>
          <p:cNvSpPr/>
          <p:nvPr/>
        </p:nvSpPr>
        <p:spPr>
          <a:xfrm rot="5400000">
            <a:off x="6993878" y="843554"/>
            <a:ext cx="535382" cy="1198973"/>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400" dirty="0" smtClean="0">
                <a:latin typeface="Arial" panose="020B0604020202020204" pitchFamily="34" charset="0"/>
                <a:cs typeface="Arial" panose="020B0604020202020204" pitchFamily="34" charset="0"/>
              </a:rPr>
              <a:t>Scrum of Scrum</a:t>
            </a:r>
            <a:endParaRPr lang="es-CO" sz="1400" dirty="0">
              <a:latin typeface="Arial" panose="020B0604020202020204" pitchFamily="34" charset="0"/>
              <a:cs typeface="Arial" panose="020B0604020202020204" pitchFamily="34" charset="0"/>
            </a:endParaRPr>
          </a:p>
        </p:txBody>
      </p:sp>
      <p:sp>
        <p:nvSpPr>
          <p:cNvPr id="58" name="Rectángulo 57"/>
          <p:cNvSpPr/>
          <p:nvPr/>
        </p:nvSpPr>
        <p:spPr>
          <a:xfrm rot="5400000">
            <a:off x="8804378" y="843554"/>
            <a:ext cx="535382" cy="1198973"/>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400" dirty="0" smtClean="0">
                <a:latin typeface="Arial" panose="020B0604020202020204" pitchFamily="34" charset="0"/>
                <a:cs typeface="Arial" panose="020B0604020202020204" pitchFamily="34" charset="0"/>
              </a:rPr>
              <a:t>PO </a:t>
            </a:r>
            <a:r>
              <a:rPr lang="es-CO" sz="1400" dirty="0" err="1" smtClean="0">
                <a:latin typeface="Arial" panose="020B0604020202020204" pitchFamily="34" charset="0"/>
                <a:cs typeface="Arial" panose="020B0604020202020204" pitchFamily="34" charset="0"/>
              </a:rPr>
              <a:t>Sync</a:t>
            </a:r>
            <a:endParaRPr lang="es-CO" sz="1400" dirty="0">
              <a:latin typeface="Arial" panose="020B0604020202020204" pitchFamily="34" charset="0"/>
              <a:cs typeface="Arial" panose="020B0604020202020204" pitchFamily="34" charset="0"/>
            </a:endParaRPr>
          </a:p>
        </p:txBody>
      </p:sp>
      <p:sp>
        <p:nvSpPr>
          <p:cNvPr id="59" name="Rectángulo 58">
            <a:hlinkClick r:id="rId2" action="ppaction://hlinksldjump"/>
          </p:cNvPr>
          <p:cNvSpPr/>
          <p:nvPr/>
        </p:nvSpPr>
        <p:spPr>
          <a:xfrm>
            <a:off x="3190495" y="4033325"/>
            <a:ext cx="1394669" cy="49268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err="1" smtClean="0">
                <a:solidFill>
                  <a:schemeClr val="bg1"/>
                </a:solidFill>
                <a:latin typeface="Arial" panose="020B0604020202020204" pitchFamily="34" charset="0"/>
                <a:cs typeface="Arial" panose="020B0604020202020204" pitchFamily="34" charset="0"/>
              </a:rPr>
              <a:t>Reunion</a:t>
            </a:r>
            <a:r>
              <a:rPr lang="es-CO" sz="1200" b="1" dirty="0" smtClean="0">
                <a:solidFill>
                  <a:schemeClr val="bg1"/>
                </a:solidFill>
                <a:latin typeface="Arial" panose="020B0604020202020204" pitchFamily="34" charset="0"/>
                <a:cs typeface="Arial" panose="020B0604020202020204" pitchFamily="34" charset="0"/>
              </a:rPr>
              <a:t> Arquitectura</a:t>
            </a:r>
            <a:endParaRPr lang="es-CO" sz="1200" b="1" dirty="0">
              <a:solidFill>
                <a:schemeClr val="bg1"/>
              </a:solidFill>
              <a:latin typeface="Arial" panose="020B0604020202020204" pitchFamily="34" charset="0"/>
              <a:cs typeface="Arial" panose="020B0604020202020204" pitchFamily="34" charset="0"/>
            </a:endParaRPr>
          </a:p>
        </p:txBody>
      </p:sp>
      <p:sp>
        <p:nvSpPr>
          <p:cNvPr id="60" name="Rectángulo 59">
            <a:hlinkClick r:id="rId2" action="ppaction://hlinksldjump"/>
          </p:cNvPr>
          <p:cNvSpPr/>
          <p:nvPr/>
        </p:nvSpPr>
        <p:spPr>
          <a:xfrm>
            <a:off x="3203127" y="4674819"/>
            <a:ext cx="1394669" cy="49268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b="1" dirty="0" smtClean="0">
                <a:solidFill>
                  <a:schemeClr val="bg1"/>
                </a:solidFill>
                <a:latin typeface="Arial" panose="020B0604020202020204" pitchFamily="34" charset="0"/>
                <a:cs typeface="Arial" panose="020B0604020202020204" pitchFamily="34" charset="0"/>
              </a:rPr>
              <a:t>Refinamiento HU</a:t>
            </a:r>
            <a:endParaRPr lang="es-CO" sz="1200" b="1" dirty="0">
              <a:solidFill>
                <a:schemeClr val="bg1"/>
              </a:solidFill>
              <a:latin typeface="Arial" panose="020B0604020202020204" pitchFamily="34" charset="0"/>
              <a:cs typeface="Arial" panose="020B0604020202020204" pitchFamily="34" charset="0"/>
            </a:endParaRPr>
          </a:p>
        </p:txBody>
      </p:sp>
      <p:sp>
        <p:nvSpPr>
          <p:cNvPr id="61" name="Rectángulo 60">
            <a:hlinkClick r:id="rId20" action="ppaction://hlinksldjump"/>
          </p:cNvPr>
          <p:cNvSpPr/>
          <p:nvPr/>
        </p:nvSpPr>
        <p:spPr>
          <a:xfrm>
            <a:off x="5293616" y="4285267"/>
            <a:ext cx="1211577" cy="280565"/>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Planing</a:t>
            </a:r>
            <a:endParaRPr lang="es-CO" sz="1200" dirty="0">
              <a:latin typeface="Arial" panose="020B0604020202020204" pitchFamily="34" charset="0"/>
              <a:cs typeface="Arial" panose="020B0604020202020204" pitchFamily="34" charset="0"/>
            </a:endParaRPr>
          </a:p>
        </p:txBody>
      </p:sp>
      <p:sp>
        <p:nvSpPr>
          <p:cNvPr id="62" name="Rectángulo 61">
            <a:hlinkClick r:id="rId20" action="ppaction://hlinksldjump"/>
          </p:cNvPr>
          <p:cNvSpPr/>
          <p:nvPr/>
        </p:nvSpPr>
        <p:spPr>
          <a:xfrm>
            <a:off x="5290850" y="4598249"/>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Execute</a:t>
            </a:r>
            <a:endParaRPr lang="es-CO" sz="1200" dirty="0">
              <a:latin typeface="Arial" panose="020B0604020202020204" pitchFamily="34" charset="0"/>
              <a:cs typeface="Arial" panose="020B0604020202020204" pitchFamily="34" charset="0"/>
            </a:endParaRPr>
          </a:p>
        </p:txBody>
      </p:sp>
      <p:sp>
        <p:nvSpPr>
          <p:cNvPr id="63" name="Rectángulo 62">
            <a:hlinkClick r:id="rId20" action="ppaction://hlinksldjump"/>
          </p:cNvPr>
          <p:cNvSpPr/>
          <p:nvPr/>
        </p:nvSpPr>
        <p:spPr>
          <a:xfrm>
            <a:off x="5290850" y="5158136"/>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Review</a:t>
            </a:r>
            <a:endParaRPr lang="es-CO" sz="1200" dirty="0">
              <a:latin typeface="Arial" panose="020B0604020202020204" pitchFamily="34" charset="0"/>
              <a:cs typeface="Arial" panose="020B0604020202020204" pitchFamily="34" charset="0"/>
            </a:endParaRPr>
          </a:p>
        </p:txBody>
      </p:sp>
      <p:sp>
        <p:nvSpPr>
          <p:cNvPr id="64" name="Rectángulo 63">
            <a:hlinkClick r:id="rId20" action="ppaction://hlinksldjump"/>
          </p:cNvPr>
          <p:cNvSpPr/>
          <p:nvPr/>
        </p:nvSpPr>
        <p:spPr>
          <a:xfrm>
            <a:off x="5290850" y="5429695"/>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Retrospective</a:t>
            </a:r>
            <a:endParaRPr lang="es-CO" sz="1200" dirty="0">
              <a:latin typeface="Arial" panose="020B0604020202020204" pitchFamily="34" charset="0"/>
              <a:cs typeface="Arial" panose="020B0604020202020204" pitchFamily="34" charset="0"/>
            </a:endParaRPr>
          </a:p>
        </p:txBody>
      </p:sp>
      <p:sp>
        <p:nvSpPr>
          <p:cNvPr id="79" name="Rectángulo 78"/>
          <p:cNvSpPr/>
          <p:nvPr/>
        </p:nvSpPr>
        <p:spPr>
          <a:xfrm rot="5400000">
            <a:off x="7074299" y="2562289"/>
            <a:ext cx="495811" cy="118931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400" dirty="0" err="1">
                <a:solidFill>
                  <a:schemeClr val="bg1"/>
                </a:solidFill>
                <a:latin typeface="Arial" panose="020B0604020202020204" pitchFamily="34" charset="0"/>
                <a:cs typeface="Arial" panose="020B0604020202020204" pitchFamily="34" charset="0"/>
              </a:rPr>
              <a:t>System</a:t>
            </a:r>
            <a:r>
              <a:rPr lang="es-CO" sz="1400" dirty="0">
                <a:solidFill>
                  <a:schemeClr val="bg1"/>
                </a:solidFill>
                <a:latin typeface="Arial" panose="020B0604020202020204" pitchFamily="34" charset="0"/>
                <a:cs typeface="Arial" panose="020B0604020202020204" pitchFamily="34" charset="0"/>
              </a:rPr>
              <a:t> Demo</a:t>
            </a:r>
            <a:endParaRPr lang="es-CO" sz="1400" dirty="0">
              <a:solidFill>
                <a:schemeClr val="bg1"/>
              </a:solidFill>
              <a:latin typeface="Arial" panose="020B0604020202020204" pitchFamily="34" charset="0"/>
              <a:cs typeface="Arial" panose="020B0604020202020204" pitchFamily="34" charset="0"/>
            </a:endParaRPr>
          </a:p>
        </p:txBody>
      </p:sp>
      <p:sp>
        <p:nvSpPr>
          <p:cNvPr id="84" name="Rectángulo 83">
            <a:hlinkClick r:id="rId20" action="ppaction://hlinksldjump"/>
          </p:cNvPr>
          <p:cNvSpPr/>
          <p:nvPr/>
        </p:nvSpPr>
        <p:spPr>
          <a:xfrm>
            <a:off x="5290850" y="4875738"/>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Daily</a:t>
            </a:r>
            <a:endParaRPr lang="es-CO" sz="1200" dirty="0">
              <a:latin typeface="Arial" panose="020B0604020202020204" pitchFamily="34" charset="0"/>
              <a:cs typeface="Arial" panose="020B0604020202020204" pitchFamily="34" charset="0"/>
            </a:endParaRPr>
          </a:p>
        </p:txBody>
      </p:sp>
      <p:sp>
        <p:nvSpPr>
          <p:cNvPr id="85" name="Rectángulo 84"/>
          <p:cNvSpPr/>
          <p:nvPr/>
        </p:nvSpPr>
        <p:spPr>
          <a:xfrm rot="5400000">
            <a:off x="7188024" y="3521322"/>
            <a:ext cx="270080" cy="1198973"/>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Iteration</a:t>
            </a:r>
            <a:endParaRPr lang="es-CO" dirty="0">
              <a:latin typeface="Arial" panose="020B0604020202020204" pitchFamily="34" charset="0"/>
              <a:cs typeface="Arial" panose="020B0604020202020204" pitchFamily="34" charset="0"/>
            </a:endParaRPr>
          </a:p>
        </p:txBody>
      </p:sp>
      <p:sp>
        <p:nvSpPr>
          <p:cNvPr id="86" name="Rectángulo 85">
            <a:hlinkClick r:id="rId20" action="ppaction://hlinksldjump"/>
          </p:cNvPr>
          <p:cNvSpPr/>
          <p:nvPr/>
        </p:nvSpPr>
        <p:spPr>
          <a:xfrm>
            <a:off x="6717323" y="4285268"/>
            <a:ext cx="1211577" cy="280565"/>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Planing</a:t>
            </a:r>
            <a:endParaRPr lang="es-CO" sz="1200" dirty="0">
              <a:latin typeface="Arial" panose="020B0604020202020204" pitchFamily="34" charset="0"/>
              <a:cs typeface="Arial" panose="020B0604020202020204" pitchFamily="34" charset="0"/>
            </a:endParaRPr>
          </a:p>
        </p:txBody>
      </p:sp>
      <p:sp>
        <p:nvSpPr>
          <p:cNvPr id="87" name="Rectángulo 86">
            <a:hlinkClick r:id="rId20" action="ppaction://hlinksldjump"/>
          </p:cNvPr>
          <p:cNvSpPr/>
          <p:nvPr/>
        </p:nvSpPr>
        <p:spPr>
          <a:xfrm>
            <a:off x="6714557" y="4598250"/>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Execute</a:t>
            </a:r>
            <a:endParaRPr lang="es-CO" sz="1200" dirty="0">
              <a:latin typeface="Arial" panose="020B0604020202020204" pitchFamily="34" charset="0"/>
              <a:cs typeface="Arial" panose="020B0604020202020204" pitchFamily="34" charset="0"/>
            </a:endParaRPr>
          </a:p>
        </p:txBody>
      </p:sp>
      <p:sp>
        <p:nvSpPr>
          <p:cNvPr id="88" name="Rectángulo 87">
            <a:hlinkClick r:id="rId20" action="ppaction://hlinksldjump"/>
          </p:cNvPr>
          <p:cNvSpPr/>
          <p:nvPr/>
        </p:nvSpPr>
        <p:spPr>
          <a:xfrm>
            <a:off x="6714557" y="5158137"/>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Review</a:t>
            </a:r>
            <a:endParaRPr lang="es-CO" sz="1200" dirty="0">
              <a:latin typeface="Arial" panose="020B0604020202020204" pitchFamily="34" charset="0"/>
              <a:cs typeface="Arial" panose="020B0604020202020204" pitchFamily="34" charset="0"/>
            </a:endParaRPr>
          </a:p>
        </p:txBody>
      </p:sp>
      <p:sp>
        <p:nvSpPr>
          <p:cNvPr id="89" name="Rectángulo 88">
            <a:hlinkClick r:id="rId20" action="ppaction://hlinksldjump"/>
          </p:cNvPr>
          <p:cNvSpPr/>
          <p:nvPr/>
        </p:nvSpPr>
        <p:spPr>
          <a:xfrm>
            <a:off x="6714557" y="5429696"/>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Retrospective</a:t>
            </a:r>
            <a:endParaRPr lang="es-CO" sz="1200" dirty="0">
              <a:latin typeface="Arial" panose="020B0604020202020204" pitchFamily="34" charset="0"/>
              <a:cs typeface="Arial" panose="020B0604020202020204" pitchFamily="34" charset="0"/>
            </a:endParaRPr>
          </a:p>
        </p:txBody>
      </p:sp>
      <p:sp>
        <p:nvSpPr>
          <p:cNvPr id="90" name="Rectángulo 89">
            <a:hlinkClick r:id="rId20" action="ppaction://hlinksldjump"/>
          </p:cNvPr>
          <p:cNvSpPr/>
          <p:nvPr/>
        </p:nvSpPr>
        <p:spPr>
          <a:xfrm>
            <a:off x="6714557" y="4875739"/>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Daily</a:t>
            </a:r>
            <a:endParaRPr lang="es-CO" sz="1200" dirty="0">
              <a:latin typeface="Arial" panose="020B0604020202020204" pitchFamily="34" charset="0"/>
              <a:cs typeface="Arial" panose="020B0604020202020204" pitchFamily="34" charset="0"/>
            </a:endParaRPr>
          </a:p>
        </p:txBody>
      </p:sp>
      <p:sp>
        <p:nvSpPr>
          <p:cNvPr id="91" name="Rectángulo 90"/>
          <p:cNvSpPr/>
          <p:nvPr/>
        </p:nvSpPr>
        <p:spPr>
          <a:xfrm rot="5400000">
            <a:off x="8609598" y="3521322"/>
            <a:ext cx="270080" cy="1198973"/>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Iteration</a:t>
            </a:r>
            <a:endParaRPr lang="es-CO" dirty="0">
              <a:latin typeface="Arial" panose="020B0604020202020204" pitchFamily="34" charset="0"/>
              <a:cs typeface="Arial" panose="020B0604020202020204" pitchFamily="34" charset="0"/>
            </a:endParaRPr>
          </a:p>
        </p:txBody>
      </p:sp>
      <p:sp>
        <p:nvSpPr>
          <p:cNvPr id="92" name="Rectángulo 91">
            <a:hlinkClick r:id="rId20" action="ppaction://hlinksldjump"/>
          </p:cNvPr>
          <p:cNvSpPr/>
          <p:nvPr/>
        </p:nvSpPr>
        <p:spPr>
          <a:xfrm>
            <a:off x="8138897" y="4285268"/>
            <a:ext cx="1211577" cy="280565"/>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Planing</a:t>
            </a:r>
            <a:endParaRPr lang="es-CO" sz="1200" dirty="0">
              <a:latin typeface="Arial" panose="020B0604020202020204" pitchFamily="34" charset="0"/>
              <a:cs typeface="Arial" panose="020B0604020202020204" pitchFamily="34" charset="0"/>
            </a:endParaRPr>
          </a:p>
        </p:txBody>
      </p:sp>
      <p:sp>
        <p:nvSpPr>
          <p:cNvPr id="93" name="Rectángulo 92">
            <a:hlinkClick r:id="rId20" action="ppaction://hlinksldjump"/>
          </p:cNvPr>
          <p:cNvSpPr/>
          <p:nvPr/>
        </p:nvSpPr>
        <p:spPr>
          <a:xfrm>
            <a:off x="8136131" y="4598250"/>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Execute</a:t>
            </a:r>
            <a:endParaRPr lang="es-CO" sz="1200" dirty="0">
              <a:latin typeface="Arial" panose="020B0604020202020204" pitchFamily="34" charset="0"/>
              <a:cs typeface="Arial" panose="020B0604020202020204" pitchFamily="34" charset="0"/>
            </a:endParaRPr>
          </a:p>
        </p:txBody>
      </p:sp>
      <p:sp>
        <p:nvSpPr>
          <p:cNvPr id="94" name="Rectángulo 93">
            <a:hlinkClick r:id="rId20" action="ppaction://hlinksldjump"/>
          </p:cNvPr>
          <p:cNvSpPr/>
          <p:nvPr/>
        </p:nvSpPr>
        <p:spPr>
          <a:xfrm>
            <a:off x="8136131" y="5158137"/>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Review</a:t>
            </a:r>
            <a:endParaRPr lang="es-CO" sz="1200" dirty="0">
              <a:latin typeface="Arial" panose="020B0604020202020204" pitchFamily="34" charset="0"/>
              <a:cs typeface="Arial" panose="020B0604020202020204" pitchFamily="34" charset="0"/>
            </a:endParaRPr>
          </a:p>
        </p:txBody>
      </p:sp>
      <p:sp>
        <p:nvSpPr>
          <p:cNvPr id="95" name="Rectángulo 94">
            <a:hlinkClick r:id="rId20" action="ppaction://hlinksldjump"/>
          </p:cNvPr>
          <p:cNvSpPr/>
          <p:nvPr/>
        </p:nvSpPr>
        <p:spPr>
          <a:xfrm>
            <a:off x="8136131" y="5429696"/>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Retrospective</a:t>
            </a:r>
            <a:endParaRPr lang="es-CO" sz="1200" dirty="0">
              <a:latin typeface="Arial" panose="020B0604020202020204" pitchFamily="34" charset="0"/>
              <a:cs typeface="Arial" panose="020B0604020202020204" pitchFamily="34" charset="0"/>
            </a:endParaRPr>
          </a:p>
        </p:txBody>
      </p:sp>
      <p:sp>
        <p:nvSpPr>
          <p:cNvPr id="96" name="Rectángulo 95">
            <a:hlinkClick r:id="rId20" action="ppaction://hlinksldjump"/>
          </p:cNvPr>
          <p:cNvSpPr/>
          <p:nvPr/>
        </p:nvSpPr>
        <p:spPr>
          <a:xfrm>
            <a:off x="8136131" y="4875739"/>
            <a:ext cx="1215648" cy="2472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smtClean="0">
                <a:latin typeface="Arial" panose="020B0604020202020204" pitchFamily="34" charset="0"/>
                <a:cs typeface="Arial" panose="020B0604020202020204" pitchFamily="34" charset="0"/>
              </a:rPr>
              <a:t>Daily</a:t>
            </a:r>
            <a:endParaRPr lang="es-CO" sz="1200" dirty="0">
              <a:latin typeface="Arial" panose="020B0604020202020204" pitchFamily="34" charset="0"/>
              <a:cs typeface="Arial" panose="020B0604020202020204" pitchFamily="34" charset="0"/>
            </a:endParaRPr>
          </a:p>
        </p:txBody>
      </p:sp>
      <p:sp>
        <p:nvSpPr>
          <p:cNvPr id="98" name="Rectángulo 97"/>
          <p:cNvSpPr/>
          <p:nvPr/>
        </p:nvSpPr>
        <p:spPr>
          <a:xfrm rot="5400000">
            <a:off x="8538948" y="2579817"/>
            <a:ext cx="495811" cy="118931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400" dirty="0" err="1">
                <a:solidFill>
                  <a:schemeClr val="bg1"/>
                </a:solidFill>
                <a:latin typeface="Arial" panose="020B0604020202020204" pitchFamily="34" charset="0"/>
                <a:cs typeface="Arial" panose="020B0604020202020204" pitchFamily="34" charset="0"/>
              </a:rPr>
              <a:t>System</a:t>
            </a:r>
            <a:r>
              <a:rPr lang="es-CO" sz="1400" dirty="0">
                <a:solidFill>
                  <a:schemeClr val="bg1"/>
                </a:solidFill>
                <a:latin typeface="Arial" panose="020B0604020202020204" pitchFamily="34" charset="0"/>
                <a:cs typeface="Arial" panose="020B0604020202020204" pitchFamily="34" charset="0"/>
              </a:rPr>
              <a:t> Demo</a:t>
            </a:r>
            <a:endParaRPr lang="es-CO" sz="1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66692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ángulo 60"/>
          <p:cNvSpPr/>
          <p:nvPr/>
        </p:nvSpPr>
        <p:spPr>
          <a:xfrm>
            <a:off x="1100310" y="698604"/>
            <a:ext cx="5134883" cy="126778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2" name="Rectángulo 1">
            <a:hlinkClick r:id="rId2" action="ppaction://hlinksldjump"/>
          </p:cNvPr>
          <p:cNvSpPr/>
          <p:nvPr/>
        </p:nvSpPr>
        <p:spPr>
          <a:xfrm>
            <a:off x="1237546" y="853032"/>
            <a:ext cx="1091821"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CO" sz="1200" dirty="0" err="1" smtClean="0">
                <a:latin typeface="Arial" panose="020B0604020202020204" pitchFamily="34" charset="0"/>
                <a:cs typeface="Arial" panose="020B0604020202020204" pitchFamily="34" charset="0"/>
              </a:rPr>
              <a:t>Inception</a:t>
            </a:r>
            <a:endParaRPr lang="es-CO" sz="1200" dirty="0">
              <a:latin typeface="Arial" panose="020B0604020202020204" pitchFamily="34" charset="0"/>
              <a:cs typeface="Arial" panose="020B0604020202020204" pitchFamily="34" charset="0"/>
            </a:endParaRPr>
          </a:p>
        </p:txBody>
      </p:sp>
      <p:sp>
        <p:nvSpPr>
          <p:cNvPr id="3" name="Rectángulo 2">
            <a:hlinkClick r:id="rId3" action="ppaction://hlinksldjump"/>
          </p:cNvPr>
          <p:cNvSpPr/>
          <p:nvPr/>
        </p:nvSpPr>
        <p:spPr>
          <a:xfrm>
            <a:off x="2424985" y="853032"/>
            <a:ext cx="1091821"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CO" sz="1100" dirty="0">
                <a:latin typeface="Arial" panose="020B0604020202020204" pitchFamily="34" charset="0"/>
                <a:cs typeface="Arial" panose="020B0604020202020204" pitchFamily="34" charset="0"/>
              </a:rPr>
              <a:t>Refinamiento HU (MPV)</a:t>
            </a:r>
          </a:p>
        </p:txBody>
      </p:sp>
      <p:sp>
        <p:nvSpPr>
          <p:cNvPr id="4" name="Rectángulo 3"/>
          <p:cNvSpPr/>
          <p:nvPr/>
        </p:nvSpPr>
        <p:spPr>
          <a:xfrm>
            <a:off x="2446471" y="1385741"/>
            <a:ext cx="1091821" cy="436728"/>
          </a:xfrm>
          <a:prstGeom prst="rect">
            <a:avLst/>
          </a:prstGeom>
          <a:solidFill>
            <a:srgbClr val="668BD5"/>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Preparación Técnica</a:t>
            </a:r>
          </a:p>
        </p:txBody>
      </p:sp>
      <p:sp>
        <p:nvSpPr>
          <p:cNvPr id="5" name="Rectángulo 4"/>
          <p:cNvSpPr/>
          <p:nvPr/>
        </p:nvSpPr>
        <p:spPr>
          <a:xfrm>
            <a:off x="3636197" y="837452"/>
            <a:ext cx="1068047"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Arquitectura Base</a:t>
            </a:r>
          </a:p>
        </p:txBody>
      </p:sp>
      <p:sp>
        <p:nvSpPr>
          <p:cNvPr id="6" name="Rectángulo 5"/>
          <p:cNvSpPr/>
          <p:nvPr/>
        </p:nvSpPr>
        <p:spPr>
          <a:xfrm>
            <a:off x="4799862" y="1407403"/>
            <a:ext cx="1290349"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Capacitaciones</a:t>
            </a:r>
          </a:p>
        </p:txBody>
      </p:sp>
      <p:sp>
        <p:nvSpPr>
          <p:cNvPr id="7" name="Rectángulo 6"/>
          <p:cNvSpPr/>
          <p:nvPr/>
        </p:nvSpPr>
        <p:spPr>
          <a:xfrm>
            <a:off x="3612423" y="1408508"/>
            <a:ext cx="1091821" cy="436728"/>
          </a:xfrm>
          <a:prstGeom prst="rect">
            <a:avLst/>
          </a:prstGeom>
          <a:solidFill>
            <a:srgbClr val="668BD5"/>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Pruebas de Concepto</a:t>
            </a:r>
          </a:p>
        </p:txBody>
      </p:sp>
      <p:sp>
        <p:nvSpPr>
          <p:cNvPr id="8" name="Rectángulo 7"/>
          <p:cNvSpPr/>
          <p:nvPr/>
        </p:nvSpPr>
        <p:spPr>
          <a:xfrm>
            <a:off x="1280519" y="1380107"/>
            <a:ext cx="1091821" cy="436728"/>
          </a:xfrm>
          <a:prstGeom prst="rect">
            <a:avLst/>
          </a:prstGeom>
          <a:solidFill>
            <a:srgbClr val="668BD5"/>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Innovación</a:t>
            </a:r>
          </a:p>
        </p:txBody>
      </p:sp>
      <p:cxnSp>
        <p:nvCxnSpPr>
          <p:cNvPr id="10" name="Conector recto 9"/>
          <p:cNvCxnSpPr>
            <a:cxnSpLocks/>
          </p:cNvCxnSpPr>
          <p:nvPr/>
        </p:nvCxnSpPr>
        <p:spPr>
          <a:xfrm>
            <a:off x="1100310" y="541408"/>
            <a:ext cx="5134883"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2372340" y="391970"/>
            <a:ext cx="2803973" cy="307777"/>
          </a:xfrm>
          <a:prstGeom prst="rect">
            <a:avLst/>
          </a:prstGeom>
          <a:solidFill>
            <a:schemeClr val="bg1"/>
          </a:solidFill>
        </p:spPr>
        <p:txBody>
          <a:bodyPr wrap="none" rtlCol="0">
            <a:spAutoFit/>
          </a:bodyPr>
          <a:lstStyle/>
          <a:p>
            <a:r>
              <a:rPr lang="es-CO" sz="1400" b="1" dirty="0" err="1">
                <a:solidFill>
                  <a:srgbClr val="575756"/>
                </a:solidFill>
                <a:latin typeface="Arial" panose="020B0604020202020204" pitchFamily="34" charset="0"/>
                <a:cs typeface="Arial" panose="020B0604020202020204" pitchFamily="34" charset="0"/>
              </a:rPr>
              <a:t>Innovation</a:t>
            </a:r>
            <a:r>
              <a:rPr lang="es-CO" sz="1400" b="1" dirty="0">
                <a:solidFill>
                  <a:srgbClr val="575756"/>
                </a:solidFill>
                <a:latin typeface="Arial" panose="020B0604020202020204" pitchFamily="34" charset="0"/>
                <a:cs typeface="Arial" panose="020B0604020202020204" pitchFamily="34" charset="0"/>
              </a:rPr>
              <a:t> and </a:t>
            </a:r>
            <a:r>
              <a:rPr lang="es-CO" sz="1400" b="1" dirty="0" err="1">
                <a:solidFill>
                  <a:srgbClr val="575756"/>
                </a:solidFill>
                <a:latin typeface="Arial" panose="020B0604020202020204" pitchFamily="34" charset="0"/>
                <a:cs typeface="Arial" panose="020B0604020202020204" pitchFamily="34" charset="0"/>
              </a:rPr>
              <a:t>planning</a:t>
            </a:r>
            <a:r>
              <a:rPr lang="es-CO" sz="1400" b="1" dirty="0">
                <a:solidFill>
                  <a:srgbClr val="575756"/>
                </a:solidFill>
                <a:latin typeface="Arial" panose="020B0604020202020204" pitchFamily="34" charset="0"/>
                <a:cs typeface="Arial" panose="020B0604020202020204" pitchFamily="34" charset="0"/>
              </a:rPr>
              <a:t> Inicial</a:t>
            </a:r>
          </a:p>
        </p:txBody>
      </p:sp>
      <p:cxnSp>
        <p:nvCxnSpPr>
          <p:cNvPr id="55" name="Conector recto 54"/>
          <p:cNvCxnSpPr/>
          <p:nvPr/>
        </p:nvCxnSpPr>
        <p:spPr>
          <a:xfrm>
            <a:off x="6229627" y="439343"/>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Conector recto 55"/>
          <p:cNvCxnSpPr/>
          <p:nvPr/>
        </p:nvCxnSpPr>
        <p:spPr>
          <a:xfrm>
            <a:off x="1100310" y="410603"/>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pic>
        <p:nvPicPr>
          <p:cNvPr id="81" name="Imagen 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3078" y="971462"/>
            <a:ext cx="241408" cy="241408"/>
          </a:xfrm>
          <a:prstGeom prst="rect">
            <a:avLst/>
          </a:prstGeom>
        </p:spPr>
      </p:pic>
      <p:sp>
        <p:nvSpPr>
          <p:cNvPr id="46" name="Rectángulo 45"/>
          <p:cNvSpPr/>
          <p:nvPr/>
        </p:nvSpPr>
        <p:spPr>
          <a:xfrm>
            <a:off x="1675973" y="2905113"/>
            <a:ext cx="4123211" cy="268457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cxnSp>
        <p:nvCxnSpPr>
          <p:cNvPr id="14" name="Conector recto 13"/>
          <p:cNvCxnSpPr/>
          <p:nvPr/>
        </p:nvCxnSpPr>
        <p:spPr>
          <a:xfrm>
            <a:off x="1115923" y="2687321"/>
            <a:ext cx="10676616" cy="57535"/>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CuadroTexto 15">
            <a:hlinkClick r:id="rId5" action="ppaction://hlinksldjump"/>
          </p:cNvPr>
          <p:cNvSpPr txBox="1"/>
          <p:nvPr/>
        </p:nvSpPr>
        <p:spPr>
          <a:xfrm>
            <a:off x="5568080" y="2527064"/>
            <a:ext cx="2167581" cy="307777"/>
          </a:xfrm>
          <a:prstGeom prst="rect">
            <a:avLst/>
          </a:prstGeom>
          <a:solidFill>
            <a:schemeClr val="bg1"/>
          </a:solidFill>
        </p:spPr>
        <p:txBody>
          <a:bodyPr wrap="none" rtlCol="0">
            <a:spAutoFit/>
          </a:bodyPr>
          <a:lstStyle/>
          <a:p>
            <a:r>
              <a:rPr lang="es-CO" sz="1400" b="1" dirty="0" err="1">
                <a:solidFill>
                  <a:srgbClr val="575756"/>
                </a:solidFill>
                <a:latin typeface="Arial" panose="020B0604020202020204" pitchFamily="34" charset="0"/>
                <a:cs typeface="Arial" panose="020B0604020202020204" pitchFamily="34" charset="0"/>
              </a:rPr>
              <a:t>Program</a:t>
            </a:r>
            <a:r>
              <a:rPr lang="es-CO" sz="1400" b="1" dirty="0">
                <a:solidFill>
                  <a:srgbClr val="575756"/>
                </a:solidFill>
                <a:latin typeface="Arial" panose="020B0604020202020204" pitchFamily="34" charset="0"/>
                <a:cs typeface="Arial" panose="020B0604020202020204" pitchFamily="34" charset="0"/>
              </a:rPr>
              <a:t> </a:t>
            </a:r>
            <a:r>
              <a:rPr lang="es-CO" sz="1400" b="1" dirty="0" err="1">
                <a:solidFill>
                  <a:srgbClr val="575756"/>
                </a:solidFill>
                <a:latin typeface="Arial" panose="020B0604020202020204" pitchFamily="34" charset="0"/>
                <a:cs typeface="Arial" panose="020B0604020202020204" pitchFamily="34" charset="0"/>
              </a:rPr>
              <a:t>Increment</a:t>
            </a:r>
            <a:r>
              <a:rPr lang="es-CO" sz="1400" b="1" dirty="0">
                <a:solidFill>
                  <a:srgbClr val="575756"/>
                </a:solidFill>
                <a:latin typeface="Arial" panose="020B0604020202020204" pitchFamily="34" charset="0"/>
                <a:cs typeface="Arial" panose="020B0604020202020204" pitchFamily="34" charset="0"/>
              </a:rPr>
              <a:t> (PI)</a:t>
            </a:r>
          </a:p>
        </p:txBody>
      </p:sp>
      <p:sp>
        <p:nvSpPr>
          <p:cNvPr id="22" name="Rectángulo 21"/>
          <p:cNvSpPr/>
          <p:nvPr/>
        </p:nvSpPr>
        <p:spPr>
          <a:xfrm>
            <a:off x="6091466" y="2885395"/>
            <a:ext cx="3167632" cy="267508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24" name="Rectángulo 23"/>
          <p:cNvSpPr/>
          <p:nvPr/>
        </p:nvSpPr>
        <p:spPr>
          <a:xfrm>
            <a:off x="6254091" y="3974097"/>
            <a:ext cx="1598687"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Integrar la solución completa</a:t>
            </a:r>
          </a:p>
        </p:txBody>
      </p:sp>
      <p:sp>
        <p:nvSpPr>
          <p:cNvPr id="26" name="Rectángulo 25"/>
          <p:cNvSpPr/>
          <p:nvPr/>
        </p:nvSpPr>
        <p:spPr>
          <a:xfrm>
            <a:off x="7899728" y="3462582"/>
            <a:ext cx="1239272"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Capacitaciones</a:t>
            </a:r>
          </a:p>
        </p:txBody>
      </p:sp>
      <p:sp>
        <p:nvSpPr>
          <p:cNvPr id="28" name="Rectángulo 27"/>
          <p:cNvSpPr/>
          <p:nvPr/>
        </p:nvSpPr>
        <p:spPr>
          <a:xfrm>
            <a:off x="7899728" y="2965023"/>
            <a:ext cx="1239272" cy="436728"/>
          </a:xfrm>
          <a:prstGeom prst="rect">
            <a:avLst/>
          </a:prstGeom>
          <a:solidFill>
            <a:srgbClr val="668BD5"/>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Innovación</a:t>
            </a:r>
          </a:p>
        </p:txBody>
      </p:sp>
      <p:sp>
        <p:nvSpPr>
          <p:cNvPr id="30" name="Rectángulo 29"/>
          <p:cNvSpPr/>
          <p:nvPr/>
        </p:nvSpPr>
        <p:spPr>
          <a:xfrm>
            <a:off x="6254091" y="2960234"/>
            <a:ext cx="1598687" cy="9367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O" sz="1200" dirty="0">
                <a:latin typeface="Arial" panose="020B0604020202020204" pitchFamily="34" charset="0"/>
                <a:cs typeface="Arial" panose="020B0604020202020204" pitchFamily="34" charset="0"/>
              </a:rPr>
              <a:t>Preparación </a:t>
            </a:r>
          </a:p>
          <a:p>
            <a:pPr marL="171450" indent="-171450" algn="just">
              <a:buFont typeface="Arial" panose="020B0604020202020204" pitchFamily="34" charset="0"/>
              <a:buChar char="•"/>
            </a:pPr>
            <a:r>
              <a:rPr lang="es-CO" sz="1200" dirty="0">
                <a:latin typeface="Arial" panose="020B0604020202020204" pitchFamily="34" charset="0"/>
                <a:cs typeface="Arial" panose="020B0604020202020204" pitchFamily="34" charset="0"/>
              </a:rPr>
              <a:t>PI </a:t>
            </a:r>
            <a:r>
              <a:rPr lang="es-CO" sz="1200" dirty="0" err="1">
                <a:latin typeface="Arial" panose="020B0604020202020204" pitchFamily="34" charset="0"/>
                <a:cs typeface="Arial" panose="020B0604020202020204" pitchFamily="34" charset="0"/>
              </a:rPr>
              <a:t>Planing</a:t>
            </a:r>
            <a:r>
              <a:rPr lang="es-CO" sz="1200" dirty="0">
                <a:latin typeface="Arial" panose="020B0604020202020204" pitchFamily="34" charset="0"/>
                <a:cs typeface="Arial" panose="020B0604020202020204" pitchFamily="34" charset="0"/>
              </a:rPr>
              <a:t> </a:t>
            </a:r>
          </a:p>
          <a:p>
            <a:pPr marL="171450" indent="-171450" algn="just">
              <a:buFont typeface="Arial" panose="020B0604020202020204" pitchFamily="34" charset="0"/>
              <a:buChar char="•"/>
            </a:pPr>
            <a:r>
              <a:rPr lang="es-CO" sz="1200" dirty="0" err="1">
                <a:latin typeface="Arial" panose="020B0604020202020204" pitchFamily="34" charset="0"/>
                <a:cs typeface="Arial" panose="020B0604020202020204" pitchFamily="34" charset="0"/>
              </a:rPr>
              <a:t>Inspect</a:t>
            </a:r>
            <a:r>
              <a:rPr lang="es-CO" sz="1200" dirty="0">
                <a:latin typeface="Arial" panose="020B0604020202020204" pitchFamily="34" charset="0"/>
                <a:cs typeface="Arial" panose="020B0604020202020204" pitchFamily="34" charset="0"/>
              </a:rPr>
              <a:t> and </a:t>
            </a:r>
            <a:r>
              <a:rPr lang="es-CO" sz="1200" dirty="0" err="1">
                <a:latin typeface="Arial" panose="020B0604020202020204" pitchFamily="34" charset="0"/>
                <a:cs typeface="Arial" panose="020B0604020202020204" pitchFamily="34" charset="0"/>
              </a:rPr>
              <a:t>Adapt</a:t>
            </a:r>
            <a:endParaRPr lang="es-CO" sz="1200" dirty="0">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CO" sz="1200" dirty="0" err="1">
                <a:latin typeface="Arial" panose="020B0604020202020204" pitchFamily="34" charset="0"/>
                <a:cs typeface="Arial" panose="020B0604020202020204" pitchFamily="34" charset="0"/>
              </a:rPr>
              <a:t>System</a:t>
            </a:r>
            <a:r>
              <a:rPr lang="es-CO" sz="1200" dirty="0">
                <a:latin typeface="Arial" panose="020B0604020202020204" pitchFamily="34" charset="0"/>
                <a:cs typeface="Arial" panose="020B0604020202020204" pitchFamily="34" charset="0"/>
              </a:rPr>
              <a:t> Demo</a:t>
            </a:r>
          </a:p>
        </p:txBody>
      </p:sp>
      <p:sp>
        <p:nvSpPr>
          <p:cNvPr id="31" name="Rectángulo 30"/>
          <p:cNvSpPr/>
          <p:nvPr/>
        </p:nvSpPr>
        <p:spPr>
          <a:xfrm>
            <a:off x="7899728" y="3974097"/>
            <a:ext cx="1231695" cy="436728"/>
          </a:xfrm>
          <a:prstGeom prst="rect">
            <a:avLst/>
          </a:prstGeom>
          <a:solidFill>
            <a:srgbClr val="668BD5"/>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Preparación Técnica</a:t>
            </a:r>
          </a:p>
        </p:txBody>
      </p:sp>
      <p:sp>
        <p:nvSpPr>
          <p:cNvPr id="32" name="Rectángulo 31"/>
          <p:cNvSpPr/>
          <p:nvPr/>
        </p:nvSpPr>
        <p:spPr>
          <a:xfrm>
            <a:off x="6254090" y="4477767"/>
            <a:ext cx="1598687"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Resolución de Bugs Finales</a:t>
            </a:r>
          </a:p>
        </p:txBody>
      </p:sp>
      <p:sp>
        <p:nvSpPr>
          <p:cNvPr id="33" name="Rectángulo 32"/>
          <p:cNvSpPr/>
          <p:nvPr/>
        </p:nvSpPr>
        <p:spPr>
          <a:xfrm>
            <a:off x="7899728" y="4477767"/>
            <a:ext cx="1239272"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Instalación Ambiente QA</a:t>
            </a:r>
          </a:p>
        </p:txBody>
      </p:sp>
      <p:sp>
        <p:nvSpPr>
          <p:cNvPr id="37" name="Rectángulo 36"/>
          <p:cNvSpPr/>
          <p:nvPr/>
        </p:nvSpPr>
        <p:spPr>
          <a:xfrm>
            <a:off x="6248287" y="4984690"/>
            <a:ext cx="1604490"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Refinamiento HU</a:t>
            </a:r>
          </a:p>
        </p:txBody>
      </p:sp>
      <p:sp>
        <p:nvSpPr>
          <p:cNvPr id="38" name="Rectángulo 37"/>
          <p:cNvSpPr/>
          <p:nvPr/>
        </p:nvSpPr>
        <p:spPr>
          <a:xfrm>
            <a:off x="7899727" y="4972574"/>
            <a:ext cx="1239272"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Procesos Internos</a:t>
            </a:r>
          </a:p>
        </p:txBody>
      </p:sp>
      <p:sp>
        <p:nvSpPr>
          <p:cNvPr id="39" name="Rectángulo 38">
            <a:hlinkClick r:id="rId6" action="ppaction://hlinksldjump"/>
          </p:cNvPr>
          <p:cNvSpPr/>
          <p:nvPr/>
        </p:nvSpPr>
        <p:spPr>
          <a:xfrm rot="5400000">
            <a:off x="7471857" y="4178834"/>
            <a:ext cx="405591" cy="316888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600" dirty="0" err="1">
                <a:latin typeface="Arial" panose="020B0604020202020204" pitchFamily="34" charset="0"/>
                <a:cs typeface="Arial" panose="020B0604020202020204" pitchFamily="34" charset="0"/>
              </a:rPr>
              <a:t>Innovation</a:t>
            </a:r>
            <a:r>
              <a:rPr lang="es-CO" sz="1600" dirty="0">
                <a:latin typeface="Arial" panose="020B0604020202020204" pitchFamily="34" charset="0"/>
                <a:cs typeface="Arial" panose="020B0604020202020204" pitchFamily="34" charset="0"/>
              </a:rPr>
              <a:t> and </a:t>
            </a:r>
            <a:r>
              <a:rPr lang="es-CO" sz="1600" dirty="0" err="1">
                <a:latin typeface="Arial" panose="020B0604020202020204" pitchFamily="34" charset="0"/>
                <a:cs typeface="Arial" panose="020B0604020202020204" pitchFamily="34" charset="0"/>
              </a:rPr>
              <a:t>Planing</a:t>
            </a:r>
            <a:endParaRPr lang="es-CO" sz="1600" dirty="0">
              <a:latin typeface="Arial" panose="020B0604020202020204" pitchFamily="34" charset="0"/>
              <a:cs typeface="Arial" panose="020B0604020202020204" pitchFamily="34" charset="0"/>
            </a:endParaRPr>
          </a:p>
        </p:txBody>
      </p:sp>
      <p:grpSp>
        <p:nvGrpSpPr>
          <p:cNvPr id="60" name="Grupo 59"/>
          <p:cNvGrpSpPr/>
          <p:nvPr/>
        </p:nvGrpSpPr>
        <p:grpSpPr>
          <a:xfrm>
            <a:off x="9423387" y="2884923"/>
            <a:ext cx="2365835" cy="3125218"/>
            <a:chOff x="8883684" y="3135167"/>
            <a:chExt cx="2365835" cy="3180309"/>
          </a:xfrm>
        </p:grpSpPr>
        <p:sp>
          <p:nvSpPr>
            <p:cNvPr id="41" name="Rectángulo 40">
              <a:hlinkClick r:id="rId7" action="ppaction://hlinksldjump"/>
            </p:cNvPr>
            <p:cNvSpPr/>
            <p:nvPr/>
          </p:nvSpPr>
          <p:spPr>
            <a:xfrm>
              <a:off x="8883684" y="3136202"/>
              <a:ext cx="434810" cy="3166887"/>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Inspect</a:t>
              </a:r>
              <a:r>
                <a:rPr lang="es-CO" dirty="0">
                  <a:latin typeface="Arial" panose="020B0604020202020204" pitchFamily="34" charset="0"/>
                  <a:cs typeface="Arial" panose="020B0604020202020204" pitchFamily="34" charset="0"/>
                </a:rPr>
                <a:t> And </a:t>
              </a:r>
              <a:r>
                <a:rPr lang="es-CO" dirty="0" err="1">
                  <a:latin typeface="Arial" panose="020B0604020202020204" pitchFamily="34" charset="0"/>
                  <a:cs typeface="Arial" panose="020B0604020202020204" pitchFamily="34" charset="0"/>
                </a:rPr>
                <a:t>Adapt</a:t>
              </a:r>
              <a:endParaRPr lang="es-CO" dirty="0">
                <a:latin typeface="Arial" panose="020B0604020202020204" pitchFamily="34" charset="0"/>
                <a:cs typeface="Arial" panose="020B0604020202020204" pitchFamily="34" charset="0"/>
              </a:endParaRPr>
            </a:p>
          </p:txBody>
        </p:sp>
        <p:sp>
          <p:nvSpPr>
            <p:cNvPr id="42" name="Rectángulo 41"/>
            <p:cNvSpPr/>
            <p:nvPr/>
          </p:nvSpPr>
          <p:spPr>
            <a:xfrm>
              <a:off x="9318495" y="3135167"/>
              <a:ext cx="1931024" cy="318030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43" name="Rectángulo 42"/>
            <p:cNvSpPr/>
            <p:nvPr/>
          </p:nvSpPr>
          <p:spPr>
            <a:xfrm>
              <a:off x="9493982" y="3945222"/>
              <a:ext cx="1343933" cy="649585"/>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a:latin typeface="Arial" panose="020B0604020202020204" pitchFamily="34" charset="0"/>
                  <a:cs typeface="Arial" panose="020B0604020202020204" pitchFamily="34" charset="0"/>
                </a:rPr>
                <a:t>PI </a:t>
              </a:r>
              <a:r>
                <a:rPr lang="es-CO" sz="1200" dirty="0" err="1">
                  <a:latin typeface="Arial" panose="020B0604020202020204" pitchFamily="34" charset="0"/>
                  <a:cs typeface="Arial" panose="020B0604020202020204" pitchFamily="34" charset="0"/>
                </a:rPr>
                <a:t>System</a:t>
              </a:r>
              <a:r>
                <a:rPr lang="es-CO" sz="1200" dirty="0">
                  <a:latin typeface="Arial" panose="020B0604020202020204" pitchFamily="34" charset="0"/>
                  <a:cs typeface="Arial" panose="020B0604020202020204" pitchFamily="34" charset="0"/>
                </a:rPr>
                <a:t> Demo</a:t>
              </a:r>
            </a:p>
          </p:txBody>
        </p:sp>
        <p:sp>
          <p:nvSpPr>
            <p:cNvPr id="44" name="Rectángulo 43"/>
            <p:cNvSpPr/>
            <p:nvPr/>
          </p:nvSpPr>
          <p:spPr>
            <a:xfrm>
              <a:off x="9518521" y="4891401"/>
              <a:ext cx="1343933" cy="6182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err="1">
                  <a:latin typeface="Arial" panose="020B0604020202020204" pitchFamily="34" charset="0"/>
                  <a:cs typeface="Arial" panose="020B0604020202020204" pitchFamily="34" charset="0"/>
                </a:rPr>
                <a:t>Retrospective</a:t>
              </a:r>
              <a:endParaRPr lang="es-CO" sz="1200" dirty="0">
                <a:latin typeface="Arial" panose="020B0604020202020204" pitchFamily="34" charset="0"/>
                <a:cs typeface="Arial" panose="020B0604020202020204" pitchFamily="34" charset="0"/>
              </a:endParaRPr>
            </a:p>
          </p:txBody>
        </p:sp>
      </p:grpSp>
      <p:sp>
        <p:nvSpPr>
          <p:cNvPr id="45" name="Rectángulo 44"/>
          <p:cNvSpPr/>
          <p:nvPr/>
        </p:nvSpPr>
        <p:spPr>
          <a:xfrm rot="5400000">
            <a:off x="3551644" y="3750429"/>
            <a:ext cx="408273" cy="4086806"/>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latin typeface="Arial" panose="020B0604020202020204" pitchFamily="34" charset="0"/>
                <a:cs typeface="Arial" panose="020B0604020202020204" pitchFamily="34" charset="0"/>
              </a:rPr>
              <a:t>Iteration</a:t>
            </a:r>
            <a:endParaRPr lang="es-CO" dirty="0">
              <a:latin typeface="Arial" panose="020B0604020202020204" pitchFamily="34" charset="0"/>
              <a:cs typeface="Arial" panose="020B0604020202020204" pitchFamily="34" charset="0"/>
            </a:endParaRPr>
          </a:p>
        </p:txBody>
      </p:sp>
      <p:cxnSp>
        <p:nvCxnSpPr>
          <p:cNvPr id="57" name="Conector recto 56"/>
          <p:cNvCxnSpPr/>
          <p:nvPr/>
        </p:nvCxnSpPr>
        <p:spPr>
          <a:xfrm>
            <a:off x="1102671" y="2557944"/>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9" name="Conector recto 58"/>
          <p:cNvCxnSpPr/>
          <p:nvPr/>
        </p:nvCxnSpPr>
        <p:spPr>
          <a:xfrm>
            <a:off x="11779287" y="2607069"/>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15" name="Grupo 14"/>
          <p:cNvGrpSpPr/>
          <p:nvPr/>
        </p:nvGrpSpPr>
        <p:grpSpPr>
          <a:xfrm>
            <a:off x="959944" y="2958235"/>
            <a:ext cx="4674951" cy="2606296"/>
            <a:chOff x="653305" y="2904216"/>
            <a:chExt cx="4674951" cy="2606296"/>
          </a:xfrm>
        </p:grpSpPr>
        <p:grpSp>
          <p:nvGrpSpPr>
            <p:cNvPr id="34" name="Grupo 33"/>
            <p:cNvGrpSpPr/>
            <p:nvPr/>
          </p:nvGrpSpPr>
          <p:grpSpPr>
            <a:xfrm>
              <a:off x="653305" y="2904216"/>
              <a:ext cx="4674951" cy="2606296"/>
              <a:chOff x="1255147" y="3093020"/>
              <a:chExt cx="4674951" cy="2606296"/>
            </a:xfrm>
          </p:grpSpPr>
          <p:graphicFrame>
            <p:nvGraphicFramePr>
              <p:cNvPr id="18" name="Diagrama 17"/>
              <p:cNvGraphicFramePr/>
              <p:nvPr>
                <p:extLst>
                  <p:ext uri="{D42A27DB-BD31-4B8C-83A1-F6EECF244321}">
                    <p14:modId xmlns:p14="http://schemas.microsoft.com/office/powerpoint/2010/main" val="1735974500"/>
                  </p:ext>
                </p:extLst>
              </p:nvPr>
            </p:nvGraphicFramePr>
            <p:xfrm>
              <a:off x="1255147" y="3093020"/>
              <a:ext cx="4279900" cy="260629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Flecha derecha 18"/>
              <p:cNvSpPr/>
              <p:nvPr/>
            </p:nvSpPr>
            <p:spPr>
              <a:xfrm rot="1823491">
                <a:off x="4162734" y="4991100"/>
                <a:ext cx="485466" cy="292100"/>
              </a:xfrm>
              <a:prstGeom prst="rightArrow">
                <a:avLst/>
              </a:prstGeom>
              <a:solidFill>
                <a:srgbClr val="668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20" name="Rectángulo 19">
                <a:hlinkClick r:id="rId13" action="ppaction://hlinksldjump"/>
              </p:cNvPr>
              <p:cNvSpPr/>
              <p:nvPr/>
            </p:nvSpPr>
            <p:spPr>
              <a:xfrm>
                <a:off x="4834329" y="5050057"/>
                <a:ext cx="1091821" cy="436728"/>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200" dirty="0" smtClean="0">
                    <a:latin typeface="Arial" panose="020B0604020202020204" pitchFamily="34" charset="0"/>
                    <a:cs typeface="Arial" panose="020B0604020202020204" pitchFamily="34" charset="0"/>
                  </a:rPr>
                  <a:t>* </a:t>
                </a:r>
                <a:r>
                  <a:rPr lang="es-CO" sz="1200" dirty="0" err="1" smtClean="0">
                    <a:latin typeface="Arial" panose="020B0604020202020204" pitchFamily="34" charset="0"/>
                    <a:cs typeface="Arial" panose="020B0604020202020204" pitchFamily="34" charset="0"/>
                  </a:rPr>
                  <a:t>System</a:t>
                </a:r>
                <a:r>
                  <a:rPr lang="es-CO" sz="1200" dirty="0" smtClean="0">
                    <a:latin typeface="Arial" panose="020B0604020202020204" pitchFamily="34" charset="0"/>
                    <a:cs typeface="Arial" panose="020B0604020202020204" pitchFamily="34" charset="0"/>
                  </a:rPr>
                  <a:t> </a:t>
                </a:r>
                <a:r>
                  <a:rPr lang="es-CO" sz="1200" dirty="0">
                    <a:latin typeface="Arial" panose="020B0604020202020204" pitchFamily="34" charset="0"/>
                    <a:cs typeface="Arial" panose="020B0604020202020204" pitchFamily="34" charset="0"/>
                  </a:rPr>
                  <a:t>Demo</a:t>
                </a:r>
              </a:p>
            </p:txBody>
          </p:sp>
          <p:sp>
            <p:nvSpPr>
              <p:cNvPr id="23" name="Rectángulo 22">
                <a:hlinkClick r:id="rId14" action="ppaction://hlinksldjump"/>
              </p:cNvPr>
              <p:cNvSpPr/>
              <p:nvPr/>
            </p:nvSpPr>
            <p:spPr>
              <a:xfrm>
                <a:off x="4838277" y="3339157"/>
                <a:ext cx="1091821"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a:latin typeface="Arial" panose="020B0604020202020204" pitchFamily="34" charset="0"/>
                    <a:cs typeface="Arial" panose="020B0604020202020204" pitchFamily="34" charset="0"/>
                  </a:rPr>
                  <a:t>Refinamiento Backlog</a:t>
                </a:r>
              </a:p>
            </p:txBody>
          </p:sp>
          <p:sp>
            <p:nvSpPr>
              <p:cNvPr id="29" name="Flecha derecha 28"/>
              <p:cNvSpPr/>
              <p:nvPr/>
            </p:nvSpPr>
            <p:spPr>
              <a:xfrm rot="20021385">
                <a:off x="4202249" y="3528588"/>
                <a:ext cx="485466" cy="292100"/>
              </a:xfrm>
              <a:prstGeom prst="rightArrow">
                <a:avLst/>
              </a:prstGeom>
              <a:solidFill>
                <a:srgbClr val="668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grpSp>
        <p:sp>
          <p:nvSpPr>
            <p:cNvPr id="62" name="Flecha derecha 28">
              <a:extLst>
                <a:ext uri="{FF2B5EF4-FFF2-40B4-BE49-F238E27FC236}">
                  <a16:creationId xmlns:a16="http://schemas.microsoft.com/office/drawing/2014/main" id="{D399FE5C-E550-4613-B00A-12796AC1518B}"/>
                </a:ext>
              </a:extLst>
            </p:cNvPr>
            <p:cNvSpPr/>
            <p:nvPr/>
          </p:nvSpPr>
          <p:spPr>
            <a:xfrm>
              <a:off x="4194402" y="4063655"/>
              <a:ext cx="288999" cy="253326"/>
            </a:xfrm>
            <a:prstGeom prst="rightArrow">
              <a:avLst/>
            </a:prstGeom>
            <a:solidFill>
              <a:srgbClr val="668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Arial" panose="020B0604020202020204" pitchFamily="34" charset="0"/>
                <a:cs typeface="Arial" panose="020B0604020202020204" pitchFamily="34" charset="0"/>
              </a:endParaRPr>
            </a:p>
          </p:txBody>
        </p:sp>
        <p:sp>
          <p:nvSpPr>
            <p:cNvPr id="75" name="Rectángulo 74">
              <a:hlinkClick r:id="rId14" action="ppaction://hlinksldjump"/>
              <a:extLst>
                <a:ext uri="{FF2B5EF4-FFF2-40B4-BE49-F238E27FC236}">
                  <a16:creationId xmlns:a16="http://schemas.microsoft.com/office/drawing/2014/main" id="{F9D434F4-0E0C-4E7A-B7DF-DAC1774378B4}"/>
                </a:ext>
              </a:extLst>
            </p:cNvPr>
            <p:cNvSpPr/>
            <p:nvPr/>
          </p:nvSpPr>
          <p:spPr>
            <a:xfrm>
              <a:off x="4517379" y="3955798"/>
              <a:ext cx="803428" cy="43672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err="1">
                  <a:latin typeface="Arial" panose="020B0604020202020204" pitchFamily="34" charset="0"/>
                  <a:cs typeface="Arial" panose="020B0604020202020204" pitchFamily="34" charset="0"/>
                </a:rPr>
                <a:t>Daily</a:t>
              </a:r>
              <a:endParaRPr lang="es-CO" sz="1100" dirty="0">
                <a:latin typeface="Arial" panose="020B0604020202020204" pitchFamily="34" charset="0"/>
                <a:cs typeface="Arial" panose="020B0604020202020204" pitchFamily="34" charset="0"/>
              </a:endParaRPr>
            </a:p>
          </p:txBody>
        </p:sp>
      </p:grpSp>
      <p:sp>
        <p:nvSpPr>
          <p:cNvPr id="11" name="CuadroTexto 10">
            <a:extLst>
              <a:ext uri="{FF2B5EF4-FFF2-40B4-BE49-F238E27FC236}">
                <a16:creationId xmlns:a16="http://schemas.microsoft.com/office/drawing/2014/main" id="{80D2E3E9-9B00-4C6B-B216-A50B5151C08F}"/>
              </a:ext>
            </a:extLst>
          </p:cNvPr>
          <p:cNvSpPr txBox="1"/>
          <p:nvPr/>
        </p:nvSpPr>
        <p:spPr>
          <a:xfrm>
            <a:off x="243302" y="311168"/>
            <a:ext cx="553998" cy="5872316"/>
          </a:xfrm>
          <a:prstGeom prst="rect">
            <a:avLst/>
          </a:prstGeom>
          <a:noFill/>
        </p:spPr>
        <p:txBody>
          <a:bodyPr vert="vert270" wrap="square" rtlCol="0">
            <a:spAutoFit/>
          </a:bodyPr>
          <a:lstStyle/>
          <a:p>
            <a:pPr algn="dist"/>
            <a:r>
              <a:rPr lang="es-ES" sz="2400" b="1" dirty="0">
                <a:solidFill>
                  <a:srgbClr val="575756"/>
                </a:solidFill>
                <a:latin typeface="Arial" panose="020B0604020202020204" pitchFamily="34" charset="0"/>
                <a:cs typeface="Arial" panose="020B0604020202020204" pitchFamily="34" charset="0"/>
              </a:rPr>
              <a:t>MARCO DE TRABAJO EXPERIAN</a:t>
            </a:r>
            <a:endParaRPr lang="es-CO" sz="2400" b="1" dirty="0">
              <a:solidFill>
                <a:srgbClr val="575756"/>
              </a:solidFill>
              <a:latin typeface="Arial" panose="020B0604020202020204" pitchFamily="34" charset="0"/>
              <a:cs typeface="Arial" panose="020B0604020202020204" pitchFamily="34" charset="0"/>
            </a:endParaRPr>
          </a:p>
        </p:txBody>
      </p:sp>
      <p:sp>
        <p:nvSpPr>
          <p:cNvPr id="12" name="Flecha derecha 11"/>
          <p:cNvSpPr/>
          <p:nvPr/>
        </p:nvSpPr>
        <p:spPr>
          <a:xfrm>
            <a:off x="1100309" y="2030983"/>
            <a:ext cx="5129317" cy="450821"/>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rgbClr val="575756"/>
                </a:solidFill>
              </a:rPr>
              <a:t>Ceremonias Alistamiento</a:t>
            </a:r>
            <a:endParaRPr lang="es-CO" dirty="0">
              <a:solidFill>
                <a:srgbClr val="575756"/>
              </a:solidFill>
            </a:endParaRPr>
          </a:p>
        </p:txBody>
      </p:sp>
      <p:sp>
        <p:nvSpPr>
          <p:cNvPr id="77" name="Flecha derecha 76"/>
          <p:cNvSpPr/>
          <p:nvPr/>
        </p:nvSpPr>
        <p:spPr>
          <a:xfrm>
            <a:off x="1100309" y="6133964"/>
            <a:ext cx="10678978" cy="479854"/>
          </a:xfrm>
          <a:prstGeom prst="right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dirty="0" smtClean="0">
                <a:solidFill>
                  <a:srgbClr val="575756"/>
                </a:solidFill>
              </a:rPr>
              <a:t>Ceremonias de Implementación</a:t>
            </a:r>
            <a:endParaRPr lang="es-CO" dirty="0">
              <a:solidFill>
                <a:srgbClr val="575756"/>
              </a:solidFill>
            </a:endParaRPr>
          </a:p>
        </p:txBody>
      </p:sp>
      <p:sp>
        <p:nvSpPr>
          <p:cNvPr id="78" name="Rectángulo 77"/>
          <p:cNvSpPr/>
          <p:nvPr/>
        </p:nvSpPr>
        <p:spPr>
          <a:xfrm rot="5400000">
            <a:off x="11106942" y="143472"/>
            <a:ext cx="350941" cy="1020857"/>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100" dirty="0" smtClean="0">
                <a:solidFill>
                  <a:schemeClr val="bg1"/>
                </a:solidFill>
                <a:latin typeface="Arial" panose="020B0604020202020204" pitchFamily="34" charset="0"/>
                <a:cs typeface="Arial" panose="020B0604020202020204" pitchFamily="34" charset="0"/>
              </a:rPr>
              <a:t>Procesos Obligatorios</a:t>
            </a:r>
            <a:endParaRPr lang="es-CO" sz="1100" dirty="0">
              <a:solidFill>
                <a:schemeClr val="bg1"/>
              </a:solidFill>
              <a:latin typeface="Arial" panose="020B0604020202020204" pitchFamily="34" charset="0"/>
              <a:cs typeface="Arial" panose="020B0604020202020204" pitchFamily="34" charset="0"/>
            </a:endParaRPr>
          </a:p>
        </p:txBody>
      </p:sp>
      <p:sp>
        <p:nvSpPr>
          <p:cNvPr id="80" name="Rectángulo 79"/>
          <p:cNvSpPr/>
          <p:nvPr/>
        </p:nvSpPr>
        <p:spPr>
          <a:xfrm>
            <a:off x="10771984" y="887450"/>
            <a:ext cx="1020857" cy="350941"/>
          </a:xfrm>
          <a:prstGeom prst="rect">
            <a:avLst/>
          </a:prstGeom>
          <a:solidFill>
            <a:srgbClr val="668BD5"/>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smtClean="0">
                <a:latin typeface="Arial" panose="020B0604020202020204" pitchFamily="34" charset="0"/>
                <a:cs typeface="Arial" panose="020B0604020202020204" pitchFamily="34" charset="0"/>
              </a:rPr>
              <a:t>Opcionales</a:t>
            </a:r>
            <a:endParaRPr lang="es-CO" sz="1100" dirty="0">
              <a:latin typeface="Arial" panose="020B0604020202020204" pitchFamily="34" charset="0"/>
              <a:cs typeface="Arial" panose="020B0604020202020204" pitchFamily="34" charset="0"/>
            </a:endParaRPr>
          </a:p>
        </p:txBody>
      </p:sp>
      <p:sp>
        <p:nvSpPr>
          <p:cNvPr id="82" name="Rectángulo 81">
            <a:hlinkClick r:id="rId13" action="ppaction://hlinksldjump"/>
          </p:cNvPr>
          <p:cNvSpPr/>
          <p:nvPr/>
        </p:nvSpPr>
        <p:spPr>
          <a:xfrm>
            <a:off x="10768220" y="1296470"/>
            <a:ext cx="1021002" cy="35094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smtClean="0">
                <a:latin typeface="Arial" panose="020B0604020202020204" pitchFamily="34" charset="0"/>
                <a:cs typeface="Arial" panose="020B0604020202020204" pitchFamily="34" charset="0"/>
              </a:rPr>
              <a:t>Demanda</a:t>
            </a:r>
            <a:endParaRPr lang="es-CO" sz="1100" dirty="0">
              <a:latin typeface="Arial" panose="020B0604020202020204" pitchFamily="34" charset="0"/>
              <a:cs typeface="Arial" panose="020B0604020202020204" pitchFamily="34" charset="0"/>
            </a:endParaRPr>
          </a:p>
        </p:txBody>
      </p:sp>
      <p:sp>
        <p:nvSpPr>
          <p:cNvPr id="17" name="Rectángulo 16">
            <a:hlinkClick r:id="rId15" action="ppaction://hlinksldjump"/>
          </p:cNvPr>
          <p:cNvSpPr/>
          <p:nvPr/>
        </p:nvSpPr>
        <p:spPr>
          <a:xfrm>
            <a:off x="1100310" y="2885441"/>
            <a:ext cx="434810" cy="3124700"/>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a:latin typeface="Arial" panose="020B0604020202020204" pitchFamily="34" charset="0"/>
                <a:cs typeface="Arial" panose="020B0604020202020204" pitchFamily="34" charset="0"/>
              </a:rPr>
              <a:t>PI </a:t>
            </a:r>
            <a:r>
              <a:rPr lang="es-CO" dirty="0" err="1">
                <a:latin typeface="Arial" panose="020B0604020202020204" pitchFamily="34" charset="0"/>
                <a:cs typeface="Arial" panose="020B0604020202020204" pitchFamily="34" charset="0"/>
              </a:rPr>
              <a:t>Planning</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091382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dist">
          <a:defRPr lang="es-ES"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dist">
          <a:defRPr lang="es-ES"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xperian">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BB0048"/>
      </a:accent5>
      <a:accent6>
        <a:srgbClr val="E2A235"/>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151200" rtlCol="0">
        <a:spAutoFit/>
      </a:bodyPr>
      <a:lstStyle>
        <a:defPPr>
          <a:defRPr sz="12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4963</TotalTime>
  <Words>5515</Words>
  <Application>Microsoft Office PowerPoint</Application>
  <PresentationFormat>Panorámica</PresentationFormat>
  <Paragraphs>843</Paragraphs>
  <Slides>66</Slides>
  <Notes>0</Notes>
  <HiddenSlides>0</HiddenSlides>
  <MMClips>0</MMClips>
  <ScaleCrop>false</ScaleCrop>
  <HeadingPairs>
    <vt:vector size="8" baseType="variant">
      <vt:variant>
        <vt:lpstr>Fuentes usadas</vt:lpstr>
      </vt:variant>
      <vt:variant>
        <vt:i4>9</vt:i4>
      </vt:variant>
      <vt:variant>
        <vt:lpstr>Tema</vt:lpstr>
      </vt:variant>
      <vt:variant>
        <vt:i4>3</vt:i4>
      </vt:variant>
      <vt:variant>
        <vt:lpstr>Servidores OLE incrustados</vt:lpstr>
      </vt:variant>
      <vt:variant>
        <vt:i4>1</vt:i4>
      </vt:variant>
      <vt:variant>
        <vt:lpstr>Títulos de diapositiva</vt:lpstr>
      </vt:variant>
      <vt:variant>
        <vt:i4>66</vt:i4>
      </vt:variant>
    </vt:vector>
  </HeadingPairs>
  <TitlesOfParts>
    <vt:vector size="79" baseType="lpstr">
      <vt:lpstr>Arial</vt:lpstr>
      <vt:lpstr>Calibri</vt:lpstr>
      <vt:lpstr>Calibri Light</vt:lpstr>
      <vt:lpstr>Cambria Math</vt:lpstr>
      <vt:lpstr>Candara</vt:lpstr>
      <vt:lpstr>Symbol</vt:lpstr>
      <vt:lpstr>Tahoma</vt:lpstr>
      <vt:lpstr>Times New Roman</vt:lpstr>
      <vt:lpstr>Wingdings</vt:lpstr>
      <vt:lpstr>Tema de Office</vt:lpstr>
      <vt:lpstr>1_Tema de Office</vt:lpstr>
      <vt:lpstr>Office Theme</vt:lpstr>
      <vt:lpstr>Bitmap Image</vt:lpstr>
      <vt:lpstr>Modelo Ágil Experian</vt:lpstr>
      <vt:lpstr>Introducción</vt:lpstr>
      <vt:lpstr>Valores Safe</vt:lpstr>
      <vt:lpstr>Presentación de PowerPoint</vt:lpstr>
      <vt:lpstr>Valores Safe</vt:lpstr>
      <vt:lpstr>Principios  Safe</vt:lpstr>
      <vt:lpstr>Marco Safe - Experian</vt:lpstr>
      <vt:lpstr>Marco Safe - Experian</vt:lpstr>
      <vt:lpstr>Presentación de PowerPoint</vt:lpstr>
      <vt:lpstr>Ceremonias</vt:lpstr>
      <vt:lpstr>Roles</vt:lpstr>
      <vt:lpstr>Artefactos</vt:lpstr>
      <vt:lpstr>Roles</vt:lpstr>
      <vt:lpstr>Business Owner</vt:lpstr>
      <vt:lpstr>Product Management</vt:lpstr>
      <vt:lpstr>RTE</vt:lpstr>
      <vt:lpstr>System Architect</vt:lpstr>
      <vt:lpstr>DEV Team</vt:lpstr>
      <vt:lpstr>Scrum Master</vt:lpstr>
      <vt:lpstr>Product Owner</vt:lpstr>
      <vt:lpstr>Artefactos</vt:lpstr>
      <vt:lpst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Ceremonias o Eventos - SAFE</vt:lpstr>
      <vt:lpstr>Presentación de PowerPoint</vt:lpstr>
      <vt:lpstr>Presentación de PowerPoint</vt:lpstr>
      <vt:lpstr> </vt:lpstr>
      <vt:lpstr> </vt:lpstr>
      <vt:lpstr> </vt:lpstr>
      <vt:lpstr> </vt:lpstr>
      <vt:lpstr>Entradas y Salidas: PI Planning</vt:lpstr>
      <vt:lpstr> </vt:lpstr>
      <vt:lpstr>Presentación de PowerPoint</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PMO</dc:title>
  <dc:creator>Hidalgo, Erica</dc:creator>
  <cp:lastModifiedBy>Rene</cp:lastModifiedBy>
  <cp:revision>346</cp:revision>
  <cp:lastPrinted>2018-12-10T23:24:30Z</cp:lastPrinted>
  <dcterms:created xsi:type="dcterms:W3CDTF">2018-07-06T13:00:00Z</dcterms:created>
  <dcterms:modified xsi:type="dcterms:W3CDTF">2018-12-13T03:19:43Z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3082-10.2.0.5965</vt:lpwstr>
  </property>
</Properties>
</file>